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2"/>
  </p:notesMasterIdLst>
  <p:sldIdLst>
    <p:sldId id="265" r:id="rId2"/>
    <p:sldId id="354" r:id="rId3"/>
    <p:sldId id="336" r:id="rId4"/>
    <p:sldId id="355" r:id="rId5"/>
    <p:sldId id="335" r:id="rId6"/>
    <p:sldId id="352" r:id="rId7"/>
    <p:sldId id="353" r:id="rId8"/>
    <p:sldId id="339" r:id="rId9"/>
    <p:sldId id="343" r:id="rId10"/>
    <p:sldId id="345" r:id="rId11"/>
    <p:sldId id="342" r:id="rId12"/>
    <p:sldId id="341" r:id="rId13"/>
    <p:sldId id="344" r:id="rId14"/>
    <p:sldId id="348" r:id="rId15"/>
    <p:sldId id="351" r:id="rId16"/>
    <p:sldId id="350" r:id="rId17"/>
    <p:sldId id="349" r:id="rId18"/>
    <p:sldId id="340" r:id="rId19"/>
    <p:sldId id="356" r:id="rId20"/>
    <p:sldId id="33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316" autoAdjust="0"/>
  </p:normalViewPr>
  <p:slideViewPr>
    <p:cSldViewPr>
      <p:cViewPr>
        <p:scale>
          <a:sx n="100" d="100"/>
          <a:sy n="100" d="100"/>
        </p:scale>
        <p:origin x="-282" y="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Documents\&#1057;&#1045;&#1052;\&#1055;&#1088;&#1086;&#1077;&#1082;&#1090;&#1080;-2018\&#1087;&#1088;&#1086;&#1075;&#1088;&#1072;&#1084;&#1072;-&#1079;-&#1077;&#1085;&#1077;&#1092;-&#1079;&#1074;&#1110;&#1090;-2012-2018\&#1050;&#1086;&#1087;&#1110;&#1103;%20&#1087;&#1086;&#1088;&#1110;&#1074;&#1085;&#1103;&#1085;&#1085;&#1103;-&#1077;&#1085;&#1077;&#1088;&#1075;&#1086;&#1089;&#1087;&#1086;&#1078;!!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451852963786813"/>
          <c:y val="2.7777777777777801E-2"/>
          <c:w val="0.67119778617889692"/>
          <c:h val="0.67033658987071032"/>
        </c:manualLayout>
      </c:layout>
      <c:barChart>
        <c:barDir val="col"/>
        <c:grouping val="clustered"/>
        <c:varyColors val="0"/>
        <c:ser>
          <c:idx val="0"/>
          <c:order val="0"/>
          <c:tx>
            <c:v>теплоспоживання, тис. Гкал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Sheet1!$A$21:$A$28</c:f>
              <c:strCache>
                <c:ptCount val="8"/>
                <c:pt idx="0">
                  <c:v>Базовий рівень споживання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strCache>
            </c:strRef>
          </c:cat>
          <c:val>
            <c:numRef>
              <c:f>Sheet1!$B$3:$B$10</c:f>
              <c:numCache>
                <c:formatCode>0.00</c:formatCode>
                <c:ptCount val="8"/>
                <c:pt idx="0" formatCode="General">
                  <c:v>76</c:v>
                </c:pt>
                <c:pt idx="1">
                  <c:v>61.949462872999995</c:v>
                </c:pt>
                <c:pt idx="2">
                  <c:v>61.833375459999999</c:v>
                </c:pt>
                <c:pt idx="3">
                  <c:v>51.020116002000016</c:v>
                </c:pt>
                <c:pt idx="4">
                  <c:v>45.714207207000001</c:v>
                </c:pt>
                <c:pt idx="5">
                  <c:v>51.873292243400009</c:v>
                </c:pt>
                <c:pt idx="6">
                  <c:v>43.380076129999999</c:v>
                </c:pt>
                <c:pt idx="7">
                  <c:v>20.850377224999999</c:v>
                </c:pt>
              </c:numCache>
            </c:numRef>
          </c:val>
        </c:ser>
        <c:ser>
          <c:idx val="1"/>
          <c:order val="1"/>
          <c:tx>
            <c:v>електроспоживання, млн. кВт*год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Sheet1!$A$21:$A$28</c:f>
              <c:strCache>
                <c:ptCount val="8"/>
                <c:pt idx="0">
                  <c:v>Базовий рівень споживання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strCache>
            </c:strRef>
          </c:cat>
          <c:val>
            <c:numRef>
              <c:f>Sheet1!$B$12:$B$19</c:f>
              <c:numCache>
                <c:formatCode>0.000</c:formatCode>
                <c:ptCount val="8"/>
                <c:pt idx="0" formatCode="General">
                  <c:v>21.29</c:v>
                </c:pt>
                <c:pt idx="1">
                  <c:v>18.077369999999991</c:v>
                </c:pt>
                <c:pt idx="2" formatCode="0.00">
                  <c:v>17.885028999999992</c:v>
                </c:pt>
                <c:pt idx="3" formatCode="0.00">
                  <c:v>17.602992</c:v>
                </c:pt>
                <c:pt idx="4" formatCode="0.00">
                  <c:v>16.733241</c:v>
                </c:pt>
                <c:pt idx="5" formatCode="0.00">
                  <c:v>16.899488680000001</c:v>
                </c:pt>
                <c:pt idx="6" formatCode="0.00">
                  <c:v>17.292821199999999</c:v>
                </c:pt>
                <c:pt idx="7" formatCode="0.00">
                  <c:v>11.915919066928238</c:v>
                </c:pt>
              </c:numCache>
            </c:numRef>
          </c:val>
        </c:ser>
        <c:ser>
          <c:idx val="2"/>
          <c:order val="2"/>
          <c:tx>
            <c:v>водоспоживання, млн. м3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Sheet1!$A$21:$A$28</c:f>
              <c:strCache>
                <c:ptCount val="8"/>
                <c:pt idx="0">
                  <c:v>Базовий рівень споживання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strCache>
            </c:strRef>
          </c:cat>
          <c:val>
            <c:numRef>
              <c:f>Sheet1!$B$21:$B$28</c:f>
              <c:numCache>
                <c:formatCode>General</c:formatCode>
                <c:ptCount val="8"/>
                <c:pt idx="0">
                  <c:v>1.42</c:v>
                </c:pt>
                <c:pt idx="1">
                  <c:v>1.2960860000000001</c:v>
                </c:pt>
                <c:pt idx="2">
                  <c:v>1.2903009999999999</c:v>
                </c:pt>
                <c:pt idx="3">
                  <c:v>1.1720349999999999</c:v>
                </c:pt>
                <c:pt idx="4">
                  <c:v>1.1489887630026143</c:v>
                </c:pt>
                <c:pt idx="5">
                  <c:v>1.1408844400099587</c:v>
                </c:pt>
                <c:pt idx="6">
                  <c:v>1.1025929999999999</c:v>
                </c:pt>
                <c:pt idx="7">
                  <c:v>0.55516299999999963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92062080"/>
        <c:axId val="92063616"/>
      </c:barChart>
      <c:lineChart>
        <c:grouping val="standard"/>
        <c:varyColors val="0"/>
        <c:ser>
          <c:idx val="4"/>
          <c:order val="4"/>
          <c:tx>
            <c:v>питоме електроспоживання, кВт*год/м2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Sheet1!$A$21:$A$28</c:f>
              <c:strCache>
                <c:ptCount val="8"/>
                <c:pt idx="0">
                  <c:v>Базовий рівень споживання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strCache>
            </c:strRef>
          </c:cat>
          <c:val>
            <c:numRef>
              <c:f>Sheet1!$C$12:$C$19</c:f>
              <c:numCache>
                <c:formatCode>0.000</c:formatCode>
                <c:ptCount val="8"/>
                <c:pt idx="0">
                  <c:v>57.016909571020726</c:v>
                </c:pt>
                <c:pt idx="1">
                  <c:v>48.413140938087508</c:v>
                </c:pt>
                <c:pt idx="2">
                  <c:v>47.898031055335046</c:v>
                </c:pt>
                <c:pt idx="3">
                  <c:v>47.142705638487634</c:v>
                </c:pt>
                <c:pt idx="4">
                  <c:v>44.813418925650375</c:v>
                </c:pt>
                <c:pt idx="5">
                  <c:v>45.258648091312743</c:v>
                </c:pt>
                <c:pt idx="6">
                  <c:v>46.312034879672595</c:v>
                </c:pt>
                <c:pt idx="7">
                  <c:v>31.912112724032362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062080"/>
        <c:axId val="92063616"/>
      </c:lineChart>
      <c:lineChart>
        <c:grouping val="standard"/>
        <c:varyColors val="0"/>
        <c:ser>
          <c:idx val="3"/>
          <c:order val="3"/>
          <c:tx>
            <c:v>питоме теплоспоживання, Гкал/м2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Sheet1!$A$21:$A$28</c:f>
              <c:strCache>
                <c:ptCount val="8"/>
                <c:pt idx="0">
                  <c:v>Базовий рівень споживання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strCache>
            </c:strRef>
          </c:cat>
          <c:val>
            <c:numRef>
              <c:f>Sheet1!$C$3:$C$10</c:f>
              <c:numCache>
                <c:formatCode>0.000</c:formatCode>
                <c:ptCount val="8"/>
                <c:pt idx="0">
                  <c:v>0.20353617319857098</c:v>
                </c:pt>
                <c:pt idx="1">
                  <c:v>0.16590732374838649</c:v>
                </c:pt>
                <c:pt idx="2">
                  <c:v>0.16559642917208992</c:v>
                </c:pt>
                <c:pt idx="3">
                  <c:v>0.13663735746308231</c:v>
                </c:pt>
                <c:pt idx="4">
                  <c:v>0.12242756310156992</c:v>
                </c:pt>
                <c:pt idx="5">
                  <c:v>0.13892225518990467</c:v>
                </c:pt>
                <c:pt idx="6">
                  <c:v>0.11617650906003787</c:v>
                </c:pt>
                <c:pt idx="7">
                  <c:v>5.5839552501620267E-2</c:v>
                </c:pt>
              </c:numCache>
            </c:numRef>
          </c:val>
          <c:smooth val="0"/>
        </c:ser>
        <c:ser>
          <c:idx val="5"/>
          <c:order val="5"/>
          <c:tx>
            <c:v>питоме водоспоживання, м3/м2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Sheet1!$A$21:$A$28</c:f>
              <c:strCache>
                <c:ptCount val="8"/>
                <c:pt idx="0">
                  <c:v>Базовий рівень споживання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strCache>
            </c:strRef>
          </c:cat>
          <c:val>
            <c:numRef>
              <c:f>Sheet1!$C$21:$C$28</c:f>
              <c:numCache>
                <c:formatCode>0.0000000</c:formatCode>
                <c:ptCount val="8"/>
                <c:pt idx="0">
                  <c:v>3.8029127097627731</c:v>
                </c:pt>
                <c:pt idx="1">
                  <c:v>3.4710576917926717</c:v>
                </c:pt>
                <c:pt idx="2">
                  <c:v>3.4555648396617005</c:v>
                </c:pt>
                <c:pt idx="3">
                  <c:v>3.1388357730893039</c:v>
                </c:pt>
                <c:pt idx="4">
                  <c:v>3.0771154719698934</c:v>
                </c:pt>
                <c:pt idx="5">
                  <c:v>3.0554112234397581</c:v>
                </c:pt>
                <c:pt idx="6">
                  <c:v>2.9528626291517344</c:v>
                </c:pt>
                <c:pt idx="7">
                  <c:v>1.486786217387345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939776"/>
        <c:axId val="92938240"/>
      </c:lineChart>
      <c:catAx>
        <c:axId val="9206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lang="uk-UA"/>
            </a:pPr>
            <a:endParaRPr lang="uk-UA"/>
          </a:p>
        </c:txPr>
        <c:crossAx val="92063616"/>
        <c:crosses val="autoZero"/>
        <c:auto val="1"/>
        <c:lblAlgn val="ctr"/>
        <c:lblOffset val="100"/>
        <c:noMultiLvlLbl val="0"/>
      </c:catAx>
      <c:valAx>
        <c:axId val="9206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vert="horz"/>
              <a:lstStyle/>
              <a:p>
                <a:pPr>
                  <a:defRPr lang="uk-UA" b="0"/>
                </a:pPr>
                <a:r>
                  <a:rPr lang="uk-UA" b="0"/>
                  <a:t>Абсолютне енергоспоживання</a:t>
                </a:r>
              </a:p>
            </c:rich>
          </c:tx>
          <c:layout>
            <c:manualLayout>
              <c:xMode val="edge"/>
              <c:yMode val="edge"/>
              <c:x val="2.3107995972276044E-2"/>
              <c:y val="3.9598317098613351E-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lang="uk-UA"/>
            </a:pPr>
            <a:endParaRPr lang="uk-UA"/>
          </a:p>
        </c:txPr>
        <c:crossAx val="92062080"/>
        <c:crosses val="autoZero"/>
        <c:crossBetween val="between"/>
      </c:valAx>
      <c:valAx>
        <c:axId val="92938240"/>
        <c:scaling>
          <c:orientation val="minMax"/>
        </c:scaling>
        <c:delete val="0"/>
        <c:axPos val="r"/>
        <c:numFmt formatCode="0.0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lang="uk-UA"/>
            </a:pPr>
            <a:endParaRPr lang="uk-UA"/>
          </a:p>
        </c:txPr>
        <c:crossAx val="92939776"/>
        <c:crosses val="max"/>
        <c:crossBetween val="between"/>
      </c:valAx>
      <c:catAx>
        <c:axId val="92939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29382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86273582724832376"/>
          <c:w val="1"/>
          <c:h val="0.13417736058416099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lang="uk-UA" sz="1050"/>
          </a:pPr>
          <a:endParaRPr lang="uk-UA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uk-UA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0.92359</cdr:x>
      <cdr:y>0</cdr:y>
    </cdr:from>
    <cdr:to>
      <cdr:x>0.97905</cdr:x>
      <cdr:y>0.6532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3628829" y="772075"/>
          <a:ext cx="1808416" cy="2642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Питоме енергоспоживання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A2F9C-52BF-4EAA-90E7-D2F13F558D72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0081C-56AA-4F44-AC3A-A80423FB8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433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0081C-56AA-4F44-AC3A-A80423FB8EE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475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0081C-56AA-4F44-AC3A-A80423FB8EE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98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0081C-56AA-4F44-AC3A-A80423FB8EE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619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E6ED-B613-4DC6-BBBA-35B1B62ADFE9}" type="datetime1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FE89-6F26-4127-8210-B85D766BD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921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9DE3-1BA1-48EA-86D8-7E36EE55BFEE}" type="datetime1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FE89-6F26-4127-8210-B85D766BD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14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DF57-35B8-4B27-936F-CB28EA688503}" type="datetime1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FE89-6F26-4127-8210-B85D766BD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546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0167-3ED9-4940-B662-CE7B2C4B3D70}" type="datetime1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FE89-6F26-4127-8210-B85D766BD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68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F3DA-098C-4655-99DA-CD087F8AC10E}" type="datetime1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FE89-6F26-4127-8210-B85D766BD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98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584F-6012-4F47-958C-5F31E9DF9707}" type="datetime1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FE89-6F26-4127-8210-B85D766BD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15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8FF8-9DAD-43E9-A3EB-D43AFB2B5AE3}" type="datetime1">
              <a:rPr lang="ru-RU" smtClean="0"/>
              <a:pPr/>
              <a:t>23.10.2019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FE89-6F26-4127-8210-B85D766BD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85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ABF67-2CD1-46F2-995B-56D13ADF9C6D}" type="datetime1">
              <a:rPr lang="ru-RU" smtClean="0"/>
              <a:pPr/>
              <a:t>23.10.2019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FE89-6F26-4127-8210-B85D766BD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86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A74F-320D-42E5-B2AB-42B72BCA9AC9}" type="datetime1">
              <a:rPr lang="ru-RU" smtClean="0"/>
              <a:pPr/>
              <a:t>23.10.2019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FE89-6F26-4127-8210-B85D766BD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600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5B37-E3CA-46EE-B800-8B802F3DDFE6}" type="datetime1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FE89-6F26-4127-8210-B85D766BD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83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9A76-1AC6-47B1-B732-F9ABE1EA847B}" type="datetime1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FE89-6F26-4127-8210-B85D766BD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118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D7189-68ED-4159-816D-A60733BC6D37}" type="datetime1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1FE89-6F26-4127-8210-B85D766BD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44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30.png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png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9.jpeg"/><Relationship Id="rId7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emf"/><Relationship Id="rId5" Type="http://schemas.openxmlformats.org/officeDocument/2006/relationships/oleObject" Target="../embeddings/Microsoft_Excel_97-2003_Worksheet3.xls"/><Relationship Id="rId4" Type="http://schemas.openxmlformats.org/officeDocument/2006/relationships/image" Target="../media/image40.emf"/><Relationship Id="rId9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emf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268760"/>
            <a:ext cx="715045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 </a:t>
            </a:r>
            <a:endParaRPr lang="ru-RU" dirty="0"/>
          </a:p>
          <a:p>
            <a:pPr>
              <a:tabLst>
                <a:tab pos="0" algn="l"/>
              </a:tabLst>
            </a:pPr>
            <a:r>
              <a:rPr lang="uk-UA" b="1" dirty="0"/>
              <a:t> </a:t>
            </a:r>
            <a:endParaRPr lang="ru-RU" sz="2000" dirty="0"/>
          </a:p>
          <a:p>
            <a:pPr algn="ctr">
              <a:tabLst>
                <a:tab pos="0" algn="l"/>
              </a:tabLst>
            </a:pPr>
            <a:r>
              <a:rPr lang="ru-RU" sz="3600" b="1" dirty="0"/>
              <a:t>ЕНЕРГОЕФЕКТИВНИЙ КАМПУС КПІ: ІНСТРУМЕНТИ ТА МЕТОДИ ДОСЛІДЖЕНЬ</a:t>
            </a:r>
            <a:r>
              <a:rPr lang="uk-UA" b="1" dirty="0"/>
              <a:t> </a:t>
            </a:r>
            <a:endParaRPr lang="ru-RU" dirty="0"/>
          </a:p>
          <a:p>
            <a:r>
              <a:rPr lang="ru-RU" b="1" dirty="0" smtClean="0"/>
              <a:t>					</a:t>
            </a:r>
          </a:p>
          <a:p>
            <a:r>
              <a:rPr lang="ru-RU" b="1" dirty="0" smtClean="0"/>
              <a:t>Шевченко О.М., </a:t>
            </a:r>
          </a:p>
          <a:p>
            <a:r>
              <a:rPr lang="ru-RU" b="1" dirty="0" smtClean="0"/>
              <a:t>Голова </a:t>
            </a:r>
            <a:r>
              <a:rPr lang="ru-RU" b="1" dirty="0" err="1" smtClean="0"/>
              <a:t>Служби</a:t>
            </a:r>
            <a:r>
              <a:rPr lang="ru-RU" b="1" dirty="0" smtClean="0"/>
              <a:t> енергоменеджменту</a:t>
            </a:r>
          </a:p>
          <a:p>
            <a:endParaRPr lang="ru-RU" b="1" dirty="0" smtClean="0"/>
          </a:p>
          <a:p>
            <a:r>
              <a:rPr lang="ru-RU" b="1" dirty="0" err="1" smtClean="0"/>
              <a:t>Шовкалюк</a:t>
            </a:r>
            <a:r>
              <a:rPr lang="ru-RU" b="1" dirty="0" smtClean="0"/>
              <a:t> М.М., </a:t>
            </a:r>
          </a:p>
          <a:p>
            <a:r>
              <a:rPr lang="ru-RU" b="1" dirty="0" smtClean="0"/>
              <a:t>к.т.н., доцент каф. </a:t>
            </a:r>
            <a:r>
              <a:rPr lang="ru-RU" b="1" dirty="0" err="1" smtClean="0"/>
              <a:t>теплотехніки</a:t>
            </a:r>
            <a:r>
              <a:rPr lang="ru-RU" b="1" dirty="0" smtClean="0"/>
              <a:t> та </a:t>
            </a:r>
            <a:r>
              <a:rPr lang="ru-RU" b="1" dirty="0" err="1" smtClean="0"/>
              <a:t>енергозбереження</a:t>
            </a:r>
            <a:r>
              <a:rPr lang="ru-RU" b="1" dirty="0" smtClean="0"/>
              <a:t> ІЕЕ</a:t>
            </a:r>
            <a:endParaRPr lang="ru-RU" dirty="0"/>
          </a:p>
          <a:p>
            <a:r>
              <a:rPr lang="ru-RU" b="1" dirty="0"/>
              <a:t> </a:t>
            </a:r>
            <a:endParaRPr lang="ru-RU" b="1" dirty="0" smtClean="0"/>
          </a:p>
          <a:p>
            <a:endParaRPr lang="ru-RU" dirty="0"/>
          </a:p>
          <a:p>
            <a:pPr algn="ctr"/>
            <a:r>
              <a:rPr lang="ru-RU" b="1" dirty="0" smtClean="0"/>
              <a:t> </a:t>
            </a:r>
            <a:r>
              <a:rPr lang="ru-RU" b="1" dirty="0" err="1" smtClean="0"/>
              <a:t>Київ</a:t>
            </a:r>
            <a:r>
              <a:rPr lang="ru-RU" b="1" dirty="0" smtClean="0"/>
              <a:t> </a:t>
            </a:r>
            <a:r>
              <a:rPr lang="ru-RU" b="1" dirty="0"/>
              <a:t>– </a:t>
            </a:r>
            <a:r>
              <a:rPr lang="ru-RU" b="1" dirty="0" smtClean="0"/>
              <a:t>2019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17788" y="188640"/>
            <a:ext cx="655272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Національний технічний університет України </a:t>
            </a:r>
          </a:p>
          <a:p>
            <a:pPr algn="ctr"/>
            <a:r>
              <a:rPr lang="uk-UA" b="1" dirty="0" smtClean="0"/>
              <a:t>«Київський політехнічний інститут імені Ігоря Сікорського»</a:t>
            </a:r>
          </a:p>
          <a:p>
            <a:pPr algn="ctr"/>
            <a:r>
              <a:rPr lang="uk-UA" sz="2200" b="1" dirty="0" smtClean="0"/>
              <a:t>Інститут енергозбереження та </a:t>
            </a:r>
            <a:r>
              <a:rPr lang="uk-UA" sz="2200" b="1" dirty="0" err="1" smtClean="0"/>
              <a:t>енергоменеджменту</a:t>
            </a:r>
            <a:endParaRPr lang="ru-RU" sz="2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FE89-6F26-4127-8210-B85D766BD700}" type="slidenum">
              <a:rPr lang="ru-RU" sz="1600" smtClean="0"/>
              <a:pPr/>
              <a:t>1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8729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Умови мікроклімату приміщень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FE89-6F26-4127-8210-B85D766BD700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0486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9592" y="827420"/>
            <a:ext cx="6709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Параметри повітря </a:t>
            </a:r>
            <a:r>
              <a:rPr lang="uk-UA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під час занять </a:t>
            </a:r>
            <a:r>
              <a:rPr lang="uk-UA" b="1" dirty="0"/>
              <a:t>у корпусі №5 (виміри 15.05.19)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5644" y="32129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Виміри виконуються:   	</a:t>
            </a:r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до  занять</a:t>
            </a:r>
          </a:p>
          <a:p>
            <a:r>
              <a:rPr lang="uk-U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- під час занять</a:t>
            </a:r>
          </a:p>
          <a:p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	- після занять </a:t>
            </a:r>
            <a:endParaRPr lang="uk-UA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04" y="4941168"/>
            <a:ext cx="6920458" cy="140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051719" y="4474361"/>
            <a:ext cx="5161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Нормативні параметри повітря в аудиторіях</a:t>
            </a:r>
            <a:endParaRPr lang="uk-UA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27" y="3622341"/>
            <a:ext cx="994754" cy="104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048" y="3202682"/>
            <a:ext cx="1152193" cy="11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824017" y="3234098"/>
            <a:ext cx="178484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Додатково:</a:t>
            </a:r>
          </a:p>
          <a:p>
            <a:r>
              <a:rPr lang="uk-UA" dirty="0" smtClean="0"/>
              <a:t> </a:t>
            </a:r>
            <a:r>
              <a:rPr lang="uk-UA" sz="1600" dirty="0" smtClean="0"/>
              <a:t>освітленість</a:t>
            </a:r>
          </a:p>
          <a:p>
            <a:r>
              <a:rPr lang="uk-UA" sz="1600" dirty="0" smtClean="0"/>
              <a:t>на робочому місці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43592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Температурні карти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FE89-6F26-4127-8210-B85D766BD700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73636"/>
            <a:ext cx="5616624" cy="255536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7948" y="3654512"/>
            <a:ext cx="7234386" cy="220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>
            <a:off x="5796136" y="1412776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311098"/>
            <a:ext cx="1944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Гуртожиток </a:t>
            </a:r>
            <a:r>
              <a:rPr lang="uk-UA" b="1" dirty="0"/>
              <a:t>№</a:t>
            </a:r>
            <a:r>
              <a:rPr lang="uk-UA" b="1" dirty="0" smtClean="0"/>
              <a:t>16</a:t>
            </a:r>
          </a:p>
          <a:p>
            <a:r>
              <a:rPr lang="uk-UA" b="1" dirty="0" smtClean="0"/>
              <a:t>2 поверх</a:t>
            </a:r>
          </a:p>
          <a:p>
            <a:r>
              <a:rPr lang="uk-UA" b="1" dirty="0" smtClean="0"/>
              <a:t>(</a:t>
            </a:r>
            <a:r>
              <a:rPr lang="uk-UA" b="1" dirty="0"/>
              <a:t>при t</a:t>
            </a:r>
            <a:r>
              <a:rPr lang="uk-UA" b="1" baseline="-25000" dirty="0"/>
              <a:t>зовн</a:t>
            </a:r>
            <a:r>
              <a:rPr lang="uk-UA" b="1" dirty="0"/>
              <a:t>=+1</a:t>
            </a:r>
            <a:r>
              <a:rPr lang="uk-UA" b="1" baseline="30000" dirty="0"/>
              <a:t>о</a:t>
            </a:r>
            <a:r>
              <a:rPr lang="uk-UA" b="1" dirty="0"/>
              <a:t>С)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72200" y="1089610"/>
            <a:ext cx="27698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Навчальний корпус  №</a:t>
            </a:r>
            <a:r>
              <a:rPr lang="uk-UA" b="1" dirty="0"/>
              <a:t>18 </a:t>
            </a:r>
            <a:endParaRPr lang="uk-UA" b="1" dirty="0" smtClean="0"/>
          </a:p>
          <a:p>
            <a:r>
              <a:rPr lang="uk-UA" b="1" dirty="0" smtClean="0"/>
              <a:t>1 поверх </a:t>
            </a:r>
          </a:p>
          <a:p>
            <a:r>
              <a:rPr lang="uk-UA" b="1" dirty="0" smtClean="0"/>
              <a:t>(при </a:t>
            </a:r>
            <a:r>
              <a:rPr lang="uk-UA" b="1" dirty="0"/>
              <a:t>t</a:t>
            </a:r>
            <a:r>
              <a:rPr lang="uk-UA" b="1" baseline="-25000" dirty="0"/>
              <a:t>зовн</a:t>
            </a:r>
            <a:r>
              <a:rPr lang="uk-UA" b="1" dirty="0"/>
              <a:t>=-</a:t>
            </a:r>
            <a:r>
              <a:rPr lang="uk-UA" b="1" dirty="0" smtClean="0"/>
              <a:t>2</a:t>
            </a:r>
            <a:r>
              <a:rPr lang="uk-UA" b="1" baseline="30000" dirty="0" smtClean="0"/>
              <a:t>о</a:t>
            </a:r>
            <a:r>
              <a:rPr lang="uk-UA" b="1" dirty="0" smtClean="0"/>
              <a:t>С)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0693" y="5921181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00B0F0"/>
                </a:solidFill>
              </a:rPr>
              <a:t>Додатково</a:t>
            </a:r>
            <a:r>
              <a:rPr lang="uk-UA" dirty="0" smtClean="0">
                <a:solidFill>
                  <a:srgbClr val="00B0F0"/>
                </a:solidFill>
              </a:rPr>
              <a:t>:  </a:t>
            </a:r>
            <a:r>
              <a:rPr lang="uk-UA" dirty="0" smtClean="0"/>
              <a:t>температури опалювальних пристроїв і стояків системи опалення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99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7425"/>
            <a:ext cx="8229600" cy="505271"/>
          </a:xfrm>
        </p:spPr>
        <p:txBody>
          <a:bodyPr>
            <a:noAutofit/>
          </a:bodyPr>
          <a:lstStyle/>
          <a:p>
            <a:r>
              <a:rPr lang="uk-UA" sz="3600" dirty="0" smtClean="0"/>
              <a:t>Сертифікат</a:t>
            </a:r>
            <a:r>
              <a:rPr lang="ru-RU" sz="3600" dirty="0"/>
              <a:t> </a:t>
            </a:r>
            <a:r>
              <a:rPr lang="en-US" sz="3600" dirty="0" smtClean="0"/>
              <a:t>Display</a:t>
            </a:r>
            <a:endParaRPr lang="uk-UA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FE89-6F26-4127-8210-B85D766BD700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1025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55759"/>
            <a:ext cx="3299955" cy="445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5256585" cy="464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564182"/>
            <a:ext cx="2486608" cy="95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9532" y="5668071"/>
            <a:ext cx="22322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Математична модель загального кінцевого енергоспоживання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7683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228"/>
            <a:ext cx="8229600" cy="706090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Дипломні проекти бакалавра</a:t>
            </a:r>
            <a:endParaRPr lang="uk-UA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FE89-6F26-4127-8210-B85D766BD700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4259"/>
            <a:ext cx="2536627" cy="176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89054" y="620688"/>
            <a:ext cx="34198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/>
              <a:t>Збір вихідних даних</a:t>
            </a:r>
          </a:p>
          <a:p>
            <a:r>
              <a:rPr lang="uk-UA" sz="1600" b="1" dirty="0" smtClean="0"/>
              <a:t>Загальні відомості про об</a:t>
            </a:r>
            <a:r>
              <a:rPr lang="en-US" sz="1600" b="1" dirty="0" smtClean="0"/>
              <a:t>’</a:t>
            </a:r>
            <a:r>
              <a:rPr lang="uk-UA" sz="1600" b="1" dirty="0" err="1" smtClean="0"/>
              <a:t>єкт</a:t>
            </a:r>
            <a:endParaRPr lang="uk-UA" sz="1600" b="1" dirty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режим </a:t>
            </a:r>
            <a:r>
              <a:rPr lang="ru-RU" sz="1600" dirty="0" err="1" smtClean="0"/>
              <a:t>експлуатації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характеристики </a:t>
            </a:r>
            <a:r>
              <a:rPr lang="ru-RU" sz="1600" dirty="0" err="1" smtClean="0"/>
              <a:t>огороджень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err="1" smtClean="0"/>
              <a:t>інженерні</a:t>
            </a:r>
            <a:r>
              <a:rPr lang="ru-RU" sz="1600" dirty="0" smtClean="0"/>
              <a:t> </a:t>
            </a:r>
            <a:r>
              <a:rPr lang="ru-RU" sz="1600" dirty="0" err="1" smtClean="0"/>
              <a:t>мережі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err="1" smtClean="0"/>
              <a:t>джерела</a:t>
            </a:r>
            <a:r>
              <a:rPr lang="ru-RU" sz="1600" dirty="0" smtClean="0"/>
              <a:t> </a:t>
            </a:r>
            <a:r>
              <a:rPr lang="ru-RU" sz="1600" dirty="0" err="1" smtClean="0"/>
              <a:t>енергії</a:t>
            </a:r>
            <a:endParaRPr lang="ru-RU" sz="1600" dirty="0" smtClean="0"/>
          </a:p>
          <a:p>
            <a:r>
              <a:rPr lang="ru-RU" sz="1600" b="1" dirty="0" err="1" smtClean="0"/>
              <a:t>Розрахунки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- </a:t>
            </a:r>
            <a:r>
              <a:rPr lang="ru-RU" sz="1600" dirty="0" err="1" smtClean="0"/>
              <a:t>енергобаланси</a:t>
            </a:r>
            <a:endParaRPr lang="ru-RU" sz="1600" dirty="0" smtClean="0"/>
          </a:p>
          <a:p>
            <a:r>
              <a:rPr lang="ru-RU" sz="1600" dirty="0" smtClean="0"/>
              <a:t>- </a:t>
            </a:r>
            <a:r>
              <a:rPr lang="ru-RU" sz="1600" dirty="0" err="1" smtClean="0"/>
              <a:t>геометричні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показники</a:t>
            </a:r>
            <a:endParaRPr lang="ru-RU" sz="1600" dirty="0" smtClean="0"/>
          </a:p>
          <a:p>
            <a:r>
              <a:rPr lang="ru-RU" sz="1600" dirty="0" smtClean="0"/>
              <a:t>- </a:t>
            </a:r>
            <a:r>
              <a:rPr lang="ru-RU" sz="1600" dirty="0" err="1" smtClean="0"/>
              <a:t>теплотехнічні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показники</a:t>
            </a:r>
            <a:endParaRPr lang="ru-RU" sz="1600" dirty="0" smtClean="0"/>
          </a:p>
          <a:p>
            <a:r>
              <a:rPr lang="ru-RU" sz="1600" dirty="0" smtClean="0"/>
              <a:t>- </a:t>
            </a:r>
            <a:r>
              <a:rPr lang="ru-RU" sz="1600" dirty="0" err="1" smtClean="0"/>
              <a:t>енергетичні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показники</a:t>
            </a:r>
            <a:endParaRPr lang="ru-RU" sz="1600" dirty="0" smtClean="0"/>
          </a:p>
          <a:p>
            <a:r>
              <a:rPr lang="ru-RU" sz="1600" b="1" dirty="0" err="1" smtClean="0"/>
              <a:t>Вибір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енергозберігаючих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заходів</a:t>
            </a:r>
            <a:r>
              <a:rPr lang="ru-RU" sz="1600" b="1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ru-RU" sz="1600" dirty="0" err="1"/>
              <a:t>т</a:t>
            </a:r>
            <a:r>
              <a:rPr lang="ru-RU" sz="1600" dirty="0" err="1" smtClean="0"/>
              <a:t>еплотехнічна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частина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err="1"/>
              <a:t>е</a:t>
            </a:r>
            <a:r>
              <a:rPr lang="ru-RU" sz="1600" dirty="0" err="1" smtClean="0"/>
              <a:t>лектротехнічна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частина</a:t>
            </a:r>
            <a:endParaRPr lang="ru-RU" sz="1600" dirty="0" smtClean="0"/>
          </a:p>
          <a:p>
            <a:r>
              <a:rPr lang="ru-RU" sz="1600" b="1" dirty="0" err="1" smtClean="0"/>
              <a:t>Охорона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праці</a:t>
            </a:r>
            <a:endParaRPr lang="ru-RU" sz="1600" b="1" dirty="0" smtClean="0"/>
          </a:p>
          <a:p>
            <a:r>
              <a:rPr lang="ru-RU" sz="1600" dirty="0" smtClean="0"/>
              <a:t>- </a:t>
            </a:r>
            <a:r>
              <a:rPr lang="ru-RU" sz="1600" dirty="0" err="1" smtClean="0"/>
              <a:t>під</a:t>
            </a:r>
            <a:r>
              <a:rPr lang="ru-RU" sz="1600" dirty="0" smtClean="0"/>
              <a:t> час </a:t>
            </a:r>
            <a:r>
              <a:rPr lang="ru-RU" sz="1600" dirty="0" err="1" smtClean="0"/>
              <a:t>провадження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заходів</a:t>
            </a:r>
            <a:endParaRPr lang="uk-UA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94259"/>
            <a:ext cx="2664296" cy="183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3" y="2852936"/>
            <a:ext cx="4426719" cy="165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4" y="4797152"/>
            <a:ext cx="4537224" cy="165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836" y="4797152"/>
            <a:ext cx="4280148" cy="165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682" y="2731536"/>
            <a:ext cx="1152164" cy="69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702" y="3861047"/>
            <a:ext cx="1273428" cy="7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35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Магістерські дисертації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578"/>
            <a:ext cx="8229600" cy="4741987"/>
          </a:xfrm>
        </p:spPr>
        <p:txBody>
          <a:bodyPr/>
          <a:lstStyle/>
          <a:p>
            <a:r>
              <a:rPr lang="uk-UA" sz="2000" b="1" dirty="0" smtClean="0">
                <a:solidFill>
                  <a:srgbClr val="00B0F0"/>
                </a:solidFill>
              </a:rPr>
              <a:t>Прогнозування </a:t>
            </a:r>
            <a:r>
              <a:rPr lang="uk-UA" sz="2000" b="1" dirty="0" err="1" smtClean="0">
                <a:solidFill>
                  <a:srgbClr val="00B0F0"/>
                </a:solidFill>
              </a:rPr>
              <a:t>теплоспоживання</a:t>
            </a:r>
            <a:r>
              <a:rPr lang="uk-UA" sz="2000" b="1" dirty="0" smtClean="0"/>
              <a:t>  (за допомогою пакету </a:t>
            </a:r>
            <a:r>
              <a:rPr lang="en-US" sz="2000" b="1" dirty="0" err="1" smtClean="0"/>
              <a:t>Statistica</a:t>
            </a:r>
            <a:r>
              <a:rPr lang="en-US" sz="2000" b="1" dirty="0" smtClean="0"/>
              <a:t>)</a:t>
            </a:r>
            <a:endParaRPr lang="uk-UA" sz="2000" b="1" dirty="0"/>
          </a:p>
          <a:p>
            <a:pPr marL="0" indent="0">
              <a:buNone/>
            </a:pPr>
            <a:r>
              <a:rPr lang="uk-UA" sz="2400" dirty="0"/>
              <a:t>	</a:t>
            </a:r>
            <a:r>
              <a:rPr lang="uk-UA" sz="1800" dirty="0" err="1" smtClean="0"/>
              <a:t>Кластерний</a:t>
            </a:r>
            <a:r>
              <a:rPr lang="uk-UA" sz="1800" dirty="0" smtClean="0"/>
              <a:t> аналіз</a:t>
            </a:r>
            <a:r>
              <a:rPr lang="uk-UA" sz="1800" dirty="0"/>
              <a:t> </a:t>
            </a:r>
            <a:endParaRPr lang="uk-UA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FE89-6F26-4127-8210-B85D766BD700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989" y="1673399"/>
            <a:ext cx="4320480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944923"/>
              </p:ext>
            </p:extLst>
          </p:nvPr>
        </p:nvGraphicFramePr>
        <p:xfrm>
          <a:off x="79176" y="1571045"/>
          <a:ext cx="4060776" cy="2783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r:id="rId4" imgW="4964400" imgH="3720600" progId="STATISTICA.Graph">
                  <p:embed/>
                </p:oleObj>
              </mc:Choice>
              <mc:Fallback>
                <p:oleObj r:id="rId4" imgW="4964400" imgH="3720600" progId="STATISTICA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76" y="1571045"/>
                        <a:ext cx="4060776" cy="27834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480" y="4581128"/>
            <a:ext cx="4613151" cy="170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5436096" y="1196752"/>
            <a:ext cx="1969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Регресійні моделі </a:t>
            </a:r>
            <a:endParaRPr lang="uk-UA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348530"/>
              </p:ext>
            </p:extLst>
          </p:nvPr>
        </p:nvGraphicFramePr>
        <p:xfrm>
          <a:off x="395536" y="4797151"/>
          <a:ext cx="3240360" cy="164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Диаграмма" r:id="rId7" imgW="5886298" imgH="3857549" progId="Excel.Chart.8">
                  <p:embed/>
                </p:oleObj>
              </mc:Choice>
              <mc:Fallback>
                <p:oleObj name="Диаграмма" r:id="rId7" imgW="5886298" imgH="3857549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797151"/>
                        <a:ext cx="3240360" cy="164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71600" y="4396462"/>
            <a:ext cx="1871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Експертна оцінка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9799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Магістерські дисертації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7"/>
            <a:ext cx="8229600" cy="4032448"/>
          </a:xfrm>
        </p:spPr>
        <p:txBody>
          <a:bodyPr/>
          <a:lstStyle/>
          <a:p>
            <a:r>
              <a:rPr lang="uk-UA" sz="2000" b="1" dirty="0" smtClean="0">
                <a:solidFill>
                  <a:srgbClr val="00B0F0"/>
                </a:solidFill>
              </a:rPr>
              <a:t>Прогнозування  </a:t>
            </a:r>
            <a:r>
              <a:rPr lang="uk-UA" sz="2000" b="1" dirty="0" err="1" smtClean="0">
                <a:solidFill>
                  <a:srgbClr val="00B0F0"/>
                </a:solidFill>
              </a:rPr>
              <a:t>електроспоживання</a:t>
            </a:r>
            <a:r>
              <a:rPr lang="uk-UA" sz="2000" b="1" dirty="0" smtClean="0">
                <a:solidFill>
                  <a:srgbClr val="00B0F0"/>
                </a:solidFill>
              </a:rPr>
              <a:t>  </a:t>
            </a:r>
            <a:r>
              <a:rPr lang="uk-UA" sz="2000" b="1" dirty="0" smtClean="0"/>
              <a:t>(за допомогою пакету </a:t>
            </a:r>
            <a:r>
              <a:rPr lang="en-US" sz="2000" b="1" dirty="0" err="1" smtClean="0"/>
              <a:t>Statistica</a:t>
            </a:r>
            <a:r>
              <a:rPr lang="en-US" sz="2000" b="1" dirty="0" smtClean="0"/>
              <a:t>)</a:t>
            </a:r>
            <a:endParaRPr lang="uk-UA" sz="2000" b="1" dirty="0"/>
          </a:p>
          <a:p>
            <a:pPr marL="0" indent="0">
              <a:buNone/>
            </a:pPr>
            <a:r>
              <a:rPr lang="uk-UA" sz="2400" dirty="0"/>
              <a:t>	</a:t>
            </a:r>
            <a:r>
              <a:rPr lang="uk-UA" sz="1800" dirty="0" err="1" smtClean="0"/>
              <a:t>Кластерний</a:t>
            </a:r>
            <a:r>
              <a:rPr lang="uk-UA" sz="1800" dirty="0" smtClean="0"/>
              <a:t> аналіз</a:t>
            </a:r>
            <a:r>
              <a:rPr lang="uk-UA" sz="1800" dirty="0"/>
              <a:t> </a:t>
            </a:r>
            <a:endParaRPr lang="uk-UA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FE89-6F26-4127-8210-B85D766BD700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5381410" y="3913925"/>
            <a:ext cx="3323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Прогнозне </a:t>
            </a:r>
            <a:r>
              <a:rPr lang="uk-UA" dirty="0" err="1" smtClean="0"/>
              <a:t>електроспоживання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3" y="1484785"/>
            <a:ext cx="3825576" cy="218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518" y="4293096"/>
            <a:ext cx="3830762" cy="154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1"/>
            <a:ext cx="435597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617" y="3913924"/>
            <a:ext cx="2185368" cy="24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13926"/>
            <a:ext cx="1955384" cy="24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59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Магістерські дисертації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FE89-6F26-4127-8210-B85D766BD700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6146" name="Picture 2" descr="Результат пошуку зображень за запитом &quot;навчальний корпус 22 кпі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" t="14934" r="1891" b="10551"/>
          <a:stretch>
            <a:fillRect/>
          </a:stretch>
        </p:blipFill>
        <p:spPr bwMode="auto">
          <a:xfrm>
            <a:off x="251520" y="1255884"/>
            <a:ext cx="3456384" cy="201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96549"/>
              </p:ext>
            </p:extLst>
          </p:nvPr>
        </p:nvGraphicFramePr>
        <p:xfrm>
          <a:off x="0" y="4042413"/>
          <a:ext cx="5239906" cy="21365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0052"/>
                <a:gridCol w="456287"/>
                <a:gridCol w="456287"/>
                <a:gridCol w="441502"/>
                <a:gridCol w="422129"/>
                <a:gridCol w="458836"/>
                <a:gridCol w="533269"/>
                <a:gridCol w="533269"/>
                <a:gridCol w="489425"/>
                <a:gridCol w="489425"/>
                <a:gridCol w="489425"/>
              </a:tblGrid>
              <a:tr h="171450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714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</a:rPr>
                        <a:t>Поверх</a:t>
                      </a:r>
                      <a:endParaRPr lang="uk-UA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</a:rPr>
                        <a:t>Навчальна аудиторія</a:t>
                      </a:r>
                      <a:endParaRPr lang="uk-UA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</a:rPr>
                        <a:t>Комп'ютерний клас</a:t>
                      </a:r>
                      <a:endParaRPr lang="uk-UA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</a:rPr>
                        <a:t>Навчальна лабораторія</a:t>
                      </a:r>
                      <a:endParaRPr lang="uk-UA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</a:rPr>
                        <a:t>Адміністративні приміщення</a:t>
                      </a:r>
                      <a:endParaRPr lang="uk-UA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</a:rPr>
                        <a:t>Середня</a:t>
                      </a:r>
                      <a:endParaRPr lang="uk-UA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7145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</a:rPr>
                        <a:t>Пн</a:t>
                      </a: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</a:rPr>
                        <a:t>Пд</a:t>
                      </a: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Пн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</a:rPr>
                        <a:t>Пд</a:t>
                      </a: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</a:rPr>
                        <a:t>Пн</a:t>
                      </a: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</a:rPr>
                        <a:t>Пд</a:t>
                      </a: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Пн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Пд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Пн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Пд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</a:rPr>
                        <a:t>1</a:t>
                      </a:r>
                      <a:endParaRPr lang="uk-UA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 </a:t>
                      </a: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14,30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 </a:t>
                      </a: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11,03</a:t>
                      </a: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11,56</a:t>
                      </a: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14,32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13,70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12,67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13,19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</a:rPr>
                        <a:t>2</a:t>
                      </a:r>
                      <a:endParaRPr lang="uk-UA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13,02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13,93</a:t>
                      </a: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15,40</a:t>
                      </a: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 </a:t>
                      </a: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13,48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15,40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</a:rPr>
                        <a:t>3</a:t>
                      </a:r>
                      <a:endParaRPr lang="uk-UA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16,67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13,07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14,67</a:t>
                      </a: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13,78</a:t>
                      </a: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17,34</a:t>
                      </a: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13,42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16,22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</a:rPr>
                        <a:t>4</a:t>
                      </a:r>
                      <a:endParaRPr lang="uk-UA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13,40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13,47</a:t>
                      </a: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13,38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effectLst/>
                        </a:rPr>
                        <a:t>17,4</a:t>
                      </a: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14,49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13,20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16,85</a:t>
                      </a: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15,75</a:t>
                      </a: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14,53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14,96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</a:rPr>
                        <a:t>5</a:t>
                      </a:r>
                      <a:endParaRPr lang="uk-UA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15,74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 </a:t>
                      </a: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14,78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13,73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14,37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18,93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15,75</a:t>
                      </a: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15,79</a:t>
                      </a: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15,06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086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</a:rPr>
                        <a:t>6</a:t>
                      </a:r>
                      <a:endParaRPr lang="uk-UA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15,52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16,05</a:t>
                      </a: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17,67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16,78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18,33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17,68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18,19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16,91</a:t>
                      </a: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17,52</a:t>
                      </a: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</a:rPr>
                        <a:t>7</a:t>
                      </a:r>
                      <a:endParaRPr lang="uk-UA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14,99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13,95</a:t>
                      </a: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8,30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8,30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11,65</a:t>
                      </a: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11,13</a:t>
                      </a: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 smtClean="0">
                          <a:effectLst/>
                        </a:rPr>
                        <a:t>Сер.</a:t>
                      </a:r>
                      <a:endParaRPr lang="uk-UA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</a:rPr>
                        <a:t>14,53</a:t>
                      </a:r>
                      <a:endParaRPr lang="uk-UA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</a:rPr>
                        <a:t>14,89</a:t>
                      </a:r>
                      <a:endParaRPr lang="uk-UA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</a:rPr>
                        <a:t>15,27</a:t>
                      </a:r>
                      <a:endParaRPr lang="uk-UA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 smtClean="0">
                          <a:effectLst/>
                        </a:rPr>
                        <a:t>17,4</a:t>
                      </a:r>
                      <a:endParaRPr lang="uk-UA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</a:rPr>
                        <a:t>13,05</a:t>
                      </a:r>
                      <a:endParaRPr lang="uk-UA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</a:rPr>
                        <a:t>13,69</a:t>
                      </a:r>
                      <a:endParaRPr lang="uk-UA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</a:rPr>
                        <a:t>16,31</a:t>
                      </a:r>
                      <a:endParaRPr lang="uk-UA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</a:rPr>
                        <a:t>16,15</a:t>
                      </a:r>
                      <a:endParaRPr lang="uk-UA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</a:rPr>
                        <a:t>14,06</a:t>
                      </a:r>
                      <a:endParaRPr lang="uk-UA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</a:rPr>
                        <a:t>14,78</a:t>
                      </a:r>
                      <a:endParaRPr lang="uk-UA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7464" y="3439357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smtClean="0"/>
              <a:t>Температура внутрішнього повітря</a:t>
            </a:r>
          </a:p>
          <a:p>
            <a:r>
              <a:rPr lang="uk-UA" sz="1600" dirty="0" smtClean="0"/>
              <a:t>(діагностика температурних режимів)</a:t>
            </a:r>
            <a:endParaRPr lang="uk-UA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33056"/>
            <a:ext cx="3707904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36096" y="3259722"/>
            <a:ext cx="3563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Залежність </a:t>
            </a:r>
            <a:r>
              <a:rPr lang="uk-UA" sz="1600" dirty="0" err="1"/>
              <a:t>електроспоживання</a:t>
            </a:r>
            <a:r>
              <a:rPr lang="uk-UA" sz="1600" dirty="0"/>
              <a:t> від температури </a:t>
            </a:r>
            <a:r>
              <a:rPr lang="uk-UA" sz="1600" dirty="0" smtClean="0"/>
              <a:t>зовнішнього середовища</a:t>
            </a:r>
            <a:endParaRPr lang="uk-UA" sz="16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8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69517"/>
              </p:ext>
            </p:extLst>
          </p:nvPr>
        </p:nvGraphicFramePr>
        <p:xfrm>
          <a:off x="3851920" y="1473484"/>
          <a:ext cx="2520280" cy="1702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Диаграмма" r:id="rId5" imgW="6515100" imgH="3552713" progId="Excel.Chart.8">
                  <p:embed/>
                </p:oleObj>
              </mc:Choice>
              <mc:Fallback>
                <p:oleObj name="Диаграмма" r:id="rId5" imgW="6515100" imgH="3552713" progId="Excel.Char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1473484"/>
                        <a:ext cx="2520280" cy="17029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3552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6610041" y="802161"/>
            <a:ext cx="19027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smtClean="0"/>
              <a:t>Споживання енергії</a:t>
            </a:r>
          </a:p>
          <a:p>
            <a:r>
              <a:rPr lang="uk-UA" sz="1600" dirty="0" smtClean="0"/>
              <a:t> за кафедрами</a:t>
            </a:r>
            <a:endParaRPr lang="uk-UA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882837"/>
            <a:ext cx="1395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Корпус №22</a:t>
            </a:r>
            <a:endParaRPr lang="uk-UA" dirty="0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239007"/>
              </p:ext>
            </p:extLst>
          </p:nvPr>
        </p:nvGraphicFramePr>
        <p:xfrm>
          <a:off x="6450012" y="1386936"/>
          <a:ext cx="2693988" cy="1872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Диаграмма" r:id="rId7" imgW="2695630" imgH="2038268" progId="Excel.Chart.8">
                  <p:embed/>
                </p:oleObj>
              </mc:Choice>
              <mc:Fallback>
                <p:oleObj name="Диаграмма" r:id="rId7" imgW="2695630" imgH="2038268" progId="Excel.Chart.8">
                  <p:embed/>
                  <p:pic>
                    <p:nvPicPr>
                      <p:cNvPr id="0" name="Диаграмма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0012" y="1386936"/>
                        <a:ext cx="2693988" cy="18727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851920" y="882837"/>
            <a:ext cx="2481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smtClean="0"/>
              <a:t>Споживання енергії</a:t>
            </a:r>
          </a:p>
          <a:p>
            <a:r>
              <a:rPr lang="uk-UA" sz="1600" dirty="0" smtClean="0"/>
              <a:t> за  </a:t>
            </a:r>
            <a:r>
              <a:rPr lang="uk-UA" sz="1600" dirty="0" err="1" smtClean="0"/>
              <a:t>структур.підрозділами</a:t>
            </a:r>
            <a:endParaRPr lang="uk-UA" sz="1600" dirty="0"/>
          </a:p>
        </p:txBody>
      </p:sp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74075"/>
            <a:ext cx="1150909" cy="45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09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068280" y="791830"/>
            <a:ext cx="6984776" cy="4320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FE89-6F26-4127-8210-B85D766BD700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45868" y="116632"/>
            <a:ext cx="8229600" cy="418058"/>
          </a:xfrm>
        </p:spPr>
        <p:txBody>
          <a:bodyPr>
            <a:noAutofit/>
          </a:bodyPr>
          <a:lstStyle/>
          <a:p>
            <a:r>
              <a:rPr lang="uk-UA" sz="3600" dirty="0" smtClean="0"/>
              <a:t>Науково-дослідні роботи</a:t>
            </a:r>
            <a:endParaRPr lang="uk-UA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823188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Моделювання  у спеціалізованих програмних продуктах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579" y="2132856"/>
            <a:ext cx="3329799" cy="174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" y="1311153"/>
            <a:ext cx="1601318" cy="110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8" y="2601863"/>
            <a:ext cx="1918081" cy="1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998" y="1565715"/>
            <a:ext cx="3752001" cy="255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77830" y="1227161"/>
            <a:ext cx="3491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Динаміка зменшення </a:t>
            </a:r>
            <a:r>
              <a:rPr lang="uk-UA" sz="1600" dirty="0" smtClean="0"/>
              <a:t>тепловтрат</a:t>
            </a:r>
            <a:endParaRPr lang="uk-UA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2" y="4221088"/>
            <a:ext cx="4464495" cy="223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966" y="4221088"/>
            <a:ext cx="4343202" cy="223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437922" y="1565715"/>
            <a:ext cx="28986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Модель у  </a:t>
            </a:r>
            <a:r>
              <a:rPr lang="en-US" sz="1600" dirty="0" smtClean="0"/>
              <a:t>Fluent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6294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89587" y="621944"/>
            <a:ext cx="6984776" cy="4320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49489"/>
            <a:ext cx="8618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	</a:t>
            </a:r>
            <a:r>
              <a:rPr lang="uk-UA" dirty="0" smtClean="0"/>
              <a:t>	Проект        РОЗУМНА МЕРЕЖА</a:t>
            </a:r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 smtClean="0"/>
              <a:t>● </a:t>
            </a:r>
            <a:r>
              <a:rPr lang="uk-UA" b="1" dirty="0" smtClean="0"/>
              <a:t>Меморандум про співпрацю</a:t>
            </a:r>
          </a:p>
          <a:p>
            <a:r>
              <a:rPr lang="ru-RU" dirty="0" smtClean="0"/>
              <a:t>-    КПІ </a:t>
            </a:r>
            <a:r>
              <a:rPr lang="ru-RU" dirty="0" err="1"/>
              <a:t>ім</a:t>
            </a:r>
            <a:r>
              <a:rPr lang="ru-RU" dirty="0"/>
              <a:t>. </a:t>
            </a:r>
            <a:r>
              <a:rPr lang="ru-RU" dirty="0" err="1"/>
              <a:t>Ігоря</a:t>
            </a:r>
            <a:r>
              <a:rPr lang="ru-RU" dirty="0"/>
              <a:t> </a:t>
            </a:r>
            <a:r>
              <a:rPr lang="ru-RU" dirty="0" err="1" smtClean="0"/>
              <a:t>Сікорського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ВГО </a:t>
            </a:r>
            <a:r>
              <a:rPr lang="ru-RU" dirty="0"/>
              <a:t>«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Федерація</a:t>
            </a:r>
            <a:r>
              <a:rPr lang="ru-RU" dirty="0"/>
              <a:t> </a:t>
            </a:r>
            <a:r>
              <a:rPr lang="ru-RU" dirty="0" err="1"/>
              <a:t>Індустрії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 smtClean="0"/>
              <a:t>»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ВГО </a:t>
            </a:r>
            <a:r>
              <a:rPr lang="ru-RU" dirty="0"/>
              <a:t>«</a:t>
            </a:r>
            <a:r>
              <a:rPr lang="ru-RU" dirty="0" err="1"/>
              <a:t>Український</a:t>
            </a:r>
            <a:r>
              <a:rPr lang="ru-RU" dirty="0"/>
              <a:t> Союз </a:t>
            </a:r>
            <a:r>
              <a:rPr lang="ru-RU" dirty="0" err="1"/>
              <a:t>пожежної</a:t>
            </a:r>
            <a:r>
              <a:rPr lang="ru-RU" dirty="0"/>
              <a:t> та </a:t>
            </a:r>
            <a:r>
              <a:rPr lang="ru-RU" dirty="0" err="1"/>
              <a:t>техногенної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»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err="1" smtClean="0"/>
              <a:t>Громадською</a:t>
            </a:r>
            <a:r>
              <a:rPr lang="ru-RU" dirty="0" smtClean="0"/>
              <a:t> </a:t>
            </a:r>
            <a:r>
              <a:rPr lang="ru-RU" dirty="0" err="1" smtClean="0"/>
              <a:t>спілка</a:t>
            </a:r>
            <a:r>
              <a:rPr lang="ru-RU" dirty="0" smtClean="0"/>
              <a:t> </a:t>
            </a:r>
            <a:r>
              <a:rPr lang="ru-RU" dirty="0"/>
              <a:t>«ХАЙ ТЕК ОФІС </a:t>
            </a:r>
            <a:r>
              <a:rPr lang="ru-RU" dirty="0" err="1"/>
              <a:t>Україна</a:t>
            </a:r>
            <a:r>
              <a:rPr lang="ru-RU" dirty="0"/>
              <a:t>»</a:t>
            </a:r>
            <a:endParaRPr lang="uk-UA" b="1" dirty="0" smtClean="0"/>
          </a:p>
          <a:p>
            <a:pPr marL="285750" indent="-285750">
              <a:buFontTx/>
              <a:buChar char="-"/>
            </a:pPr>
            <a:endParaRPr lang="uk-UA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FE89-6F26-4127-8210-B85D766BD700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2708919"/>
            <a:ext cx="9144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Проект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комплексної</a:t>
            </a:r>
            <a:r>
              <a:rPr lang="ru-RU" dirty="0" smtClean="0"/>
              <a:t>  </a:t>
            </a:r>
            <a:r>
              <a:rPr lang="ru-RU" dirty="0" err="1" smtClean="0"/>
              <a:t>термомодернізації</a:t>
            </a:r>
            <a:r>
              <a:rPr lang="ru-RU" dirty="0" smtClean="0"/>
              <a:t>  </a:t>
            </a:r>
            <a:r>
              <a:rPr lang="ru-RU" dirty="0" err="1" smtClean="0"/>
              <a:t>пілотних</a:t>
            </a:r>
            <a:r>
              <a:rPr lang="ru-RU" dirty="0" smtClean="0"/>
              <a:t>  </a:t>
            </a:r>
            <a:r>
              <a:rPr lang="ru-RU" dirty="0" err="1" smtClean="0"/>
              <a:t>будівель</a:t>
            </a:r>
            <a:endParaRPr lang="ru-RU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 та </a:t>
            </a:r>
            <a:r>
              <a:rPr lang="ru-RU" dirty="0" err="1" smtClean="0"/>
              <a:t>обладнання</a:t>
            </a:r>
            <a:endParaRPr lang="ru-RU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 err="1" smtClean="0"/>
              <a:t>майданчик</a:t>
            </a:r>
            <a:r>
              <a:rPr lang="ru-RU" dirty="0" smtClean="0"/>
              <a:t> для </a:t>
            </a:r>
            <a:r>
              <a:rPr lang="ru-RU" dirty="0" err="1" smtClean="0"/>
              <a:t>проведення</a:t>
            </a:r>
            <a:r>
              <a:rPr lang="ru-RU" dirty="0" smtClean="0"/>
              <a:t> 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міжфакультетських</a:t>
            </a:r>
            <a:r>
              <a:rPr lang="ru-RU" dirty="0" smtClean="0"/>
              <a:t> </a:t>
            </a:r>
            <a:r>
              <a:rPr lang="ru-RU" dirty="0" err="1" smtClean="0"/>
              <a:t>науково-дослідних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/>
              <a:t>автоматизованого</a:t>
            </a:r>
            <a:r>
              <a:rPr lang="ru-RU" dirty="0"/>
              <a:t> комплексу </a:t>
            </a:r>
            <a:r>
              <a:rPr lang="ru-RU" dirty="0" err="1"/>
              <a:t>програмного</a:t>
            </a:r>
            <a:r>
              <a:rPr lang="ru-RU" dirty="0"/>
              <a:t> та </a:t>
            </a:r>
            <a:r>
              <a:rPr lang="ru-RU" dirty="0" err="1"/>
              <a:t>технічного</a:t>
            </a:r>
            <a:r>
              <a:rPr lang="ru-RU" dirty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: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99534" y="4941168"/>
            <a:ext cx="79140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dirty="0" smtClean="0"/>
              <a:t>дистанційний облік </a:t>
            </a:r>
            <a:r>
              <a:rPr lang="uk-UA" dirty="0"/>
              <a:t>споживання ПЕР (тепло, ГВП, вода, електроенергія</a:t>
            </a:r>
            <a:r>
              <a:rPr lang="uk-UA" dirty="0" smtClean="0"/>
              <a:t>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dirty="0" smtClean="0"/>
              <a:t>сигнал про аварійні ситуації</a:t>
            </a:r>
            <a:endParaRPr lang="uk-UA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dirty="0" smtClean="0"/>
              <a:t>температура </a:t>
            </a:r>
            <a:r>
              <a:rPr lang="uk-UA" dirty="0"/>
              <a:t>повітря всередині </a:t>
            </a:r>
            <a:r>
              <a:rPr lang="uk-UA" dirty="0" smtClean="0"/>
              <a:t>приміщень</a:t>
            </a:r>
            <a:endParaRPr lang="uk-UA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dirty="0" smtClean="0"/>
              <a:t>автоматизоване робоче місце </a:t>
            </a:r>
            <a:r>
              <a:rPr lang="uk-UA" dirty="0" err="1"/>
              <a:t>енергоменеджера</a:t>
            </a:r>
            <a:endParaRPr lang="uk-UA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dirty="0" smtClean="0"/>
              <a:t>автоматизована  просторова карта </a:t>
            </a:r>
            <a:r>
              <a:rPr lang="uk-UA" dirty="0"/>
              <a:t>університету на базі </a:t>
            </a:r>
            <a:r>
              <a:rPr lang="uk-UA" dirty="0" err="1" smtClean="0"/>
              <a:t>ArcGIS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823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5499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dirty="0" smtClean="0"/>
              <a:t>Центр підготовки енергоменеджерів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FE89-6F26-4127-8210-B85D766BD700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970261"/>
            <a:ext cx="879105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 smtClean="0"/>
              <a:t>● </a:t>
            </a:r>
            <a:r>
              <a:rPr lang="uk-UA" b="1" dirty="0" smtClean="0"/>
              <a:t>Атестація аудиторів  (робота з Фондом енергоефективності)</a:t>
            </a:r>
            <a:endParaRPr lang="uk-UA" b="1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-    </a:t>
            </a:r>
            <a:r>
              <a:rPr lang="ru-RU" dirty="0" err="1" smtClean="0"/>
              <a:t>Енергетична</a:t>
            </a:r>
            <a:r>
              <a:rPr lang="ru-RU" dirty="0" smtClean="0"/>
              <a:t> </a:t>
            </a:r>
            <a:r>
              <a:rPr lang="ru-RU" dirty="0" err="1" smtClean="0"/>
              <a:t>сертифікація</a:t>
            </a:r>
            <a:r>
              <a:rPr lang="ru-RU" dirty="0" smtClean="0"/>
              <a:t>  </a:t>
            </a:r>
            <a:r>
              <a:rPr lang="ru-RU" dirty="0" err="1" smtClean="0"/>
              <a:t>будівель</a:t>
            </a:r>
            <a:endParaRPr lang="ru-RU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 err="1" smtClean="0"/>
              <a:t>Обстеження</a:t>
            </a:r>
            <a:r>
              <a:rPr lang="ru-RU" dirty="0" smtClean="0"/>
              <a:t>  </a:t>
            </a:r>
            <a:r>
              <a:rPr lang="ru-RU" dirty="0" err="1" smtClean="0"/>
              <a:t>інженерних</a:t>
            </a:r>
            <a:r>
              <a:rPr lang="ru-RU" dirty="0" smtClean="0"/>
              <a:t>  мереж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539380"/>
            <a:ext cx="8318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● </a:t>
            </a:r>
            <a:r>
              <a:rPr lang="uk-UA" b="1" dirty="0" smtClean="0"/>
              <a:t>Енергетичний менеджмент</a:t>
            </a:r>
            <a:endParaRPr lang="uk-UA" b="1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uk-UA" dirty="0" smtClean="0"/>
              <a:t>Формування </a:t>
            </a:r>
            <a:r>
              <a:rPr lang="uk-UA" dirty="0"/>
              <a:t>системи енергетичного менеджменту згідно системи стандартів</a:t>
            </a:r>
            <a:r>
              <a:rPr lang="hr-HR" dirty="0"/>
              <a:t> </a:t>
            </a:r>
            <a:endParaRPr lang="uk-UA" dirty="0" smtClean="0"/>
          </a:p>
          <a:p>
            <a:pPr>
              <a:lnSpc>
                <a:spcPct val="150000"/>
              </a:lnSpc>
            </a:pPr>
            <a:r>
              <a:rPr lang="hr-HR" dirty="0" smtClean="0"/>
              <a:t>ISO</a:t>
            </a:r>
            <a:r>
              <a:rPr lang="uk-UA" dirty="0" smtClean="0"/>
              <a:t> 50001 …</a:t>
            </a: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19361" y="4221088"/>
            <a:ext cx="8228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● </a:t>
            </a:r>
            <a:r>
              <a:rPr lang="uk-UA" b="1" dirty="0" smtClean="0"/>
              <a:t>Енергетичний аудит</a:t>
            </a:r>
          </a:p>
          <a:p>
            <a:endParaRPr lang="uk-UA" b="1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73016"/>
            <a:ext cx="4476699" cy="282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557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Кампус</a:t>
            </a:r>
            <a:r>
              <a:rPr lang="uk-UA" dirty="0" smtClean="0"/>
              <a:t> КПІ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FE89-6F26-4127-8210-B85D766BD70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566" y="967828"/>
            <a:ext cx="6557418" cy="4918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1268760"/>
            <a:ext cx="2442566" cy="4762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Територія </a:t>
            </a:r>
            <a:r>
              <a:rPr lang="uk-UA" sz="1400" b="1" dirty="0" err="1" smtClean="0">
                <a:latin typeface="Arial" pitchFamily="34" charset="0"/>
                <a:cs typeface="Arial" pitchFamily="34" charset="0"/>
              </a:rPr>
              <a:t>кампусу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120 га</a:t>
            </a:r>
          </a:p>
          <a:p>
            <a: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uk-UA" sz="1400" b="1" dirty="0"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uk-UA" sz="1400" b="1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Зовнішні </a:t>
            </a:r>
            <a:r>
              <a:rPr lang="uk-UA" sz="1400" b="1" dirty="0">
                <a:latin typeface="Arial" pitchFamily="34" charset="0"/>
                <a:cs typeface="Arial" pitchFamily="34" charset="0"/>
              </a:rPr>
              <a:t>інженерні мережі:</a:t>
            </a:r>
          </a:p>
          <a:p>
            <a: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uk-UA" sz="1600" dirty="0">
                <a:latin typeface="Arial" pitchFamily="34" charset="0"/>
                <a:cs typeface="Arial" pitchFamily="34" charset="0"/>
              </a:rPr>
              <a:t>Теплові мережі – більше 3 000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п.м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uk-UA" sz="16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uk-UA" sz="1600" dirty="0">
                <a:latin typeface="Arial" pitchFamily="34" charset="0"/>
                <a:cs typeface="Arial" pitchFamily="34" charset="0"/>
              </a:rPr>
              <a:t>Електромережі – мережі, ТП,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РП</a:t>
            </a:r>
          </a:p>
          <a:p>
            <a: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uk-UA" sz="1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uk-UA" sz="1600" dirty="0">
                <a:latin typeface="Arial" pitchFamily="34" charset="0"/>
                <a:cs typeface="Arial" pitchFamily="34" charset="0"/>
              </a:rPr>
              <a:t>Мережі водопостачання  – більше 10 000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п.м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uk-UA" sz="16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Мережі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каналізації – більше 10 000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п.м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878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FE89-6F26-4127-8210-B85D766BD70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11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597"/>
            <a:ext cx="9144000" cy="675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9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34082"/>
          </a:xfrm>
        </p:spPr>
        <p:txBody>
          <a:bodyPr>
            <a:noAutofit/>
          </a:bodyPr>
          <a:lstStyle/>
          <a:p>
            <a:r>
              <a:rPr lang="uk-UA" sz="3200" dirty="0" err="1" smtClean="0"/>
              <a:t>Кампус</a:t>
            </a:r>
            <a:r>
              <a:rPr lang="uk-UA" sz="3200" dirty="0" smtClean="0"/>
              <a:t> КПІ</a:t>
            </a:r>
            <a:endParaRPr lang="uk-UA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FE89-6F26-4127-8210-B85D766BD700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689725"/>
              </p:ext>
            </p:extLst>
          </p:nvPr>
        </p:nvGraphicFramePr>
        <p:xfrm>
          <a:off x="4716016" y="700113"/>
          <a:ext cx="3831653" cy="2224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Диаграмма" r:id="rId3" imgW="4667384" imgH="2400246" progId="Excel.Sheet.8">
                  <p:embed/>
                </p:oleObj>
              </mc:Choice>
              <mc:Fallback>
                <p:oleObj name="Диаграмма" r:id="rId3" imgW="4667384" imgH="2400246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700113"/>
                        <a:ext cx="3831653" cy="22248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6" y="3474127"/>
            <a:ext cx="4427984" cy="281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22383" y="3051204"/>
            <a:ext cx="1922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 витрат</a:t>
            </a:r>
            <a:endParaRPr lang="uk-UA" dirty="0"/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1043608" y="980728"/>
            <a:ext cx="2367750" cy="166215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Будівлі</a:t>
            </a:r>
          </a:p>
          <a:p>
            <a:r>
              <a:rPr lang="uk-UA" sz="1400" dirty="0" smtClean="0">
                <a:latin typeface="Arial" pitchFamily="34" charset="0"/>
                <a:cs typeface="Arial" pitchFamily="34" charset="0"/>
              </a:rPr>
              <a:t>32 навчальних корпуси</a:t>
            </a:r>
          </a:p>
          <a:p>
            <a:r>
              <a:rPr lang="uk-UA" sz="1400" dirty="0" smtClean="0">
                <a:latin typeface="Arial" pitchFamily="34" charset="0"/>
                <a:cs typeface="Arial" pitchFamily="34" charset="0"/>
              </a:rPr>
              <a:t>спорткомплекс</a:t>
            </a:r>
          </a:p>
          <a:p>
            <a:r>
              <a:rPr lang="uk-UA" sz="1400" dirty="0" smtClean="0">
                <a:latin typeface="Arial" pitchFamily="34" charset="0"/>
                <a:cs typeface="Arial" pitchFamily="34" charset="0"/>
              </a:rPr>
              <a:t>20 гуртожитків</a:t>
            </a:r>
          </a:p>
          <a:p>
            <a:r>
              <a:rPr lang="uk-UA" sz="1400" dirty="0" smtClean="0">
                <a:latin typeface="Arial" pitchFamily="34" charset="0"/>
                <a:cs typeface="Arial" pitchFamily="34" charset="0"/>
              </a:rPr>
              <a:t>їдальня</a:t>
            </a:r>
          </a:p>
          <a:p>
            <a:r>
              <a:rPr lang="uk-UA" sz="1400" dirty="0" smtClean="0">
                <a:latin typeface="Arial" pitchFamily="34" charset="0"/>
                <a:cs typeface="Arial" pitchFamily="34" charset="0"/>
              </a:rPr>
              <a:t>господарські споруди</a:t>
            </a:r>
          </a:p>
          <a:p>
            <a:pPr>
              <a:buFont typeface="Wingdings 2" pitchFamily="18" charset="2"/>
              <a:buNone/>
            </a:pPr>
            <a:endParaRPr lang="uk-UA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2" pitchFamily="18" charset="2"/>
              <a:buNone/>
            </a:pPr>
            <a:endParaRPr lang="uk-UA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 2" pitchFamily="18" charset="2"/>
              <a:buNone/>
            </a:pPr>
            <a:endParaRPr lang="uk-UA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202" y="3051204"/>
            <a:ext cx="4254798" cy="343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35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136904" cy="582612"/>
          </a:xfrm>
        </p:spPr>
        <p:txBody>
          <a:bodyPr>
            <a:noAutofit/>
          </a:bodyPr>
          <a:lstStyle/>
          <a:p>
            <a:r>
              <a:rPr lang="ru-RU" sz="2800" b="1" dirty="0" err="1"/>
              <a:t>Розподіл</a:t>
            </a:r>
            <a:r>
              <a:rPr lang="ru-RU" sz="2800" b="1" dirty="0"/>
              <a:t> </a:t>
            </a:r>
            <a:r>
              <a:rPr lang="ru-RU" sz="2800" b="1" dirty="0" err="1"/>
              <a:t>енергетичних</a:t>
            </a:r>
            <a:r>
              <a:rPr lang="ru-RU" sz="2800" b="1" dirty="0"/>
              <a:t> </a:t>
            </a:r>
            <a:r>
              <a:rPr lang="ru-RU" sz="2800" b="1" dirty="0" err="1"/>
              <a:t>потоків</a:t>
            </a:r>
            <a:r>
              <a:rPr lang="ru-RU" sz="2800" b="1" dirty="0"/>
              <a:t> </a:t>
            </a:r>
            <a:r>
              <a:rPr lang="ru-RU" sz="2800" b="1" dirty="0" err="1"/>
              <a:t>між</a:t>
            </a:r>
            <a:r>
              <a:rPr lang="ru-RU" sz="2800" b="1" dirty="0"/>
              <a:t> </a:t>
            </a:r>
            <a:r>
              <a:rPr lang="ru-RU" sz="2800" b="1" dirty="0" err="1" smtClean="0"/>
              <a:t>споживачами</a:t>
            </a:r>
            <a:endParaRPr lang="uk-UA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FE89-6F26-4127-8210-B85D766BD700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908720"/>
            <a:ext cx="7956376" cy="558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9551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0688"/>
          </a:xfrm>
        </p:spPr>
        <p:txBody>
          <a:bodyPr>
            <a:normAutofit/>
          </a:bodyPr>
          <a:lstStyle/>
          <a:p>
            <a:pPr marL="385763" indent="-385763" algn="ctr" eaLnBrk="1" hangingPunct="1"/>
            <a:r>
              <a:rPr lang="uk-UA" altLang="uk-UA" sz="2400" b="1" dirty="0" smtClean="0">
                <a:latin typeface="Times New Roman" pitchFamily="18" charset="0"/>
                <a:cs typeface="Times New Roman" pitchFamily="18" charset="0"/>
              </a:rPr>
              <a:t>Результати виконання Програми з енергоефективності</a:t>
            </a:r>
          </a:p>
        </p:txBody>
      </p:sp>
      <p:sp>
        <p:nvSpPr>
          <p:cNvPr id="10243" name="Прямокутник 3"/>
          <p:cNvSpPr>
            <a:spLocks noChangeArrowheads="1"/>
          </p:cNvSpPr>
          <p:nvPr/>
        </p:nvSpPr>
        <p:spPr bwMode="auto">
          <a:xfrm>
            <a:off x="142875" y="1169988"/>
            <a:ext cx="53530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1300" i="1" dirty="0">
                <a:latin typeface="Times New Roman" pitchFamily="18" charset="0"/>
                <a:cs typeface="Times New Roman" pitchFamily="18" charset="0"/>
              </a:rPr>
              <a:t>Наказом ректора № </a:t>
            </a:r>
            <a:r>
              <a:rPr lang="uk-UA" altLang="uk-UA" sz="13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4-239 </a:t>
            </a:r>
            <a:r>
              <a:rPr lang="uk-UA" altLang="uk-UA" sz="1300" i="1" dirty="0">
                <a:latin typeface="Times New Roman" pitchFamily="18" charset="0"/>
                <a:cs typeface="Times New Roman" pitchFamily="18" charset="0"/>
              </a:rPr>
              <a:t>від </a:t>
            </a:r>
            <a:r>
              <a:rPr lang="uk-UA" altLang="uk-UA" sz="13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22.08.2012 </a:t>
            </a:r>
            <a:r>
              <a:rPr lang="uk-UA" altLang="uk-UA" sz="1300" i="1" dirty="0">
                <a:latin typeface="Times New Roman" pitchFamily="18" charset="0"/>
                <a:cs typeface="Times New Roman" pitchFamily="18" charset="0"/>
              </a:rPr>
              <a:t>року затверджено </a:t>
            </a:r>
            <a:endParaRPr lang="uk-UA" altLang="uk-UA" sz="13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1300" i="1" dirty="0" smtClean="0">
                <a:latin typeface="Times New Roman" pitchFamily="18" charset="0"/>
                <a:cs typeface="Times New Roman" pitchFamily="18" charset="0"/>
              </a:rPr>
              <a:t>Програму </a:t>
            </a:r>
            <a:r>
              <a:rPr lang="uk-UA" altLang="uk-UA" sz="1300" i="1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altLang="uk-UA" sz="1300" i="1" dirty="0" smtClean="0">
                <a:latin typeface="Times New Roman" pitchFamily="18" charset="0"/>
                <a:cs typeface="Times New Roman" pitchFamily="18" charset="0"/>
              </a:rPr>
              <a:t>енергоефективності</a:t>
            </a:r>
            <a:endParaRPr lang="uk-UA" altLang="uk-UA" sz="1300" i="1" dirty="0"/>
          </a:p>
        </p:txBody>
      </p:sp>
      <p:graphicFrame>
        <p:nvGraphicFramePr>
          <p:cNvPr id="5" name="Діаграма 4"/>
          <p:cNvGraphicFramePr/>
          <p:nvPr/>
        </p:nvGraphicFramePr>
        <p:xfrm>
          <a:off x="143526" y="2092678"/>
          <a:ext cx="5352110" cy="2949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5" name="Прямокутник 5"/>
          <p:cNvSpPr>
            <a:spLocks noChangeArrowheads="1"/>
          </p:cNvSpPr>
          <p:nvPr/>
        </p:nvSpPr>
        <p:spPr bwMode="auto">
          <a:xfrm>
            <a:off x="142875" y="5224463"/>
            <a:ext cx="54181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1300" dirty="0">
                <a:latin typeface="Times New Roman" pitchFamily="18" charset="0"/>
                <a:cs typeface="Times New Roman" pitchFamily="18" charset="0"/>
              </a:rPr>
              <a:t>Досягнуті показники економії енергоресурсів після виконання Програми (2012-2018рр.)</a:t>
            </a:r>
            <a:endParaRPr lang="uk-UA" altLang="uk-UA" sz="1300" dirty="0"/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/>
        </p:nvGraphicFramePr>
        <p:xfrm>
          <a:off x="5561013" y="908050"/>
          <a:ext cx="3435350" cy="5951543"/>
        </p:xfrm>
        <a:graphic>
          <a:graphicData uri="http://schemas.openxmlformats.org/drawingml/2006/table">
            <a:tbl>
              <a:tblPr/>
              <a:tblGrid>
                <a:gridCol w="904875"/>
                <a:gridCol w="747712"/>
                <a:gridCol w="711200"/>
                <a:gridCol w="1071563"/>
              </a:tblGrid>
              <a:tr h="5286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Рік</a:t>
                      </a:r>
                    </a:p>
                  </a:txBody>
                  <a:tcPr marL="28762" marR="2876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Абсолютне споживання</a:t>
                      </a:r>
                    </a:p>
                  </a:txBody>
                  <a:tcPr marL="28762" marR="2876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Питомий показник</a:t>
                      </a:r>
                    </a:p>
                  </a:txBody>
                  <a:tcPr marL="28762" marR="2876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Рівень досягнутої економії від базового рівня</a:t>
                      </a:r>
                    </a:p>
                  </a:txBody>
                  <a:tcPr marL="28762" marR="2876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51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Тепло</a:t>
                      </a:r>
                    </a:p>
                  </a:txBody>
                  <a:tcPr marL="28762" marR="2876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тис. Гкал</a:t>
                      </a:r>
                    </a:p>
                  </a:txBody>
                  <a:tcPr marL="28762" marR="2876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Гкал/м²</a:t>
                      </a:r>
                    </a:p>
                  </a:txBody>
                  <a:tcPr marL="28762" marR="2876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економії від бази</a:t>
                      </a:r>
                    </a:p>
                  </a:txBody>
                  <a:tcPr marL="28762" marR="2876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15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Базовий рівень споживання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0,204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1752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61,95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0,166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18,49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1752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61,83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0,166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18,64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1752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51,02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0,137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32,87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1752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45,71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0,122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39,85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1752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51,87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0,139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31,75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1752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43,38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0,116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42,92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1752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20,85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0,056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72,57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651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Електроенергія</a:t>
                      </a:r>
                    </a:p>
                  </a:txBody>
                  <a:tcPr marL="28762" marR="2876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кВт∙год</a:t>
                      </a:r>
                    </a:p>
                  </a:txBody>
                  <a:tcPr marL="28762" marR="2876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кВт∙год/м²</a:t>
                      </a:r>
                    </a:p>
                  </a:txBody>
                  <a:tcPr marL="28762" marR="2876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економії від бази</a:t>
                      </a:r>
                    </a:p>
                  </a:txBody>
                  <a:tcPr marL="28762" marR="2876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15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Базовий рівень споживання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21,29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57,017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1752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18,07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48,413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15,09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1752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17,89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47,898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15,99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1752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17,60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47,143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17,32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1752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16,73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44,813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21,40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1752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16,90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45,259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20,62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1752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17,29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46,312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18,77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1752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11,92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31,912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44,03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651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Вода</a:t>
                      </a:r>
                    </a:p>
                  </a:txBody>
                  <a:tcPr marL="28762" marR="2876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м³</a:t>
                      </a:r>
                    </a:p>
                  </a:txBody>
                  <a:tcPr marL="28762" marR="2876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м³/м²</a:t>
                      </a:r>
                    </a:p>
                  </a:txBody>
                  <a:tcPr marL="28762" marR="2876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економії від бази</a:t>
                      </a:r>
                    </a:p>
                  </a:txBody>
                  <a:tcPr marL="28762" marR="2876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15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Базовий рівень споживання</a:t>
                      </a:r>
                    </a:p>
                  </a:txBody>
                  <a:tcPr marL="28762" marR="2876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1,420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3,803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1752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1,296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3,471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8,73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1752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1,290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3,456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9,13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1752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1,172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3,139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17,46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1752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1,149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3,077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19,09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1752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1,141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3,055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19,66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1752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1,103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2,953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22,35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1752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0,555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1,487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60,90</a:t>
                      </a:r>
                    </a:p>
                  </a:txBody>
                  <a:tcPr marL="28762" marR="2876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75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1126"/>
            <a:ext cx="3888432" cy="4111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Інженерно-технічні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1324" y="764704"/>
            <a:ext cx="4427984" cy="4193133"/>
          </a:xfrm>
        </p:spPr>
        <p:txBody>
          <a:bodyPr rtlCol="0">
            <a:noAutofit/>
          </a:bodyPr>
          <a:lstStyle/>
          <a:p>
            <a:pPr marL="57150" indent="0" defTabSz="355600" eaLnBrk="1" fontAlgn="auto" hangingPunct="1">
              <a:spcBef>
                <a:spcPct val="0"/>
              </a:spcBef>
              <a:spcAft>
                <a:spcPct val="15000"/>
              </a:spcAft>
              <a:buNone/>
              <a:defRPr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корпуси: 23 503,7 тис. грн., з них: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заміна вікон та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дверей;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лагодження та утеплення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крівлі;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реконструкція ІТП, встановлення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автоматики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встановлення теплових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завіс;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заміна растрових світильників на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світлодіодні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заміна ламп розжарення на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світлодіодні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 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електроплит з енергозберігаючими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конфорками.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Студмістечко: 12 571,0 тис. грн. , з них: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заміна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вікон та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дверей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реконструкція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ІТП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 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електроплит з енергозберігаючими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конфорками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датчиків руху/реле часу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 аераторів на водопровідні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крани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вмісту 2"/>
          <p:cNvSpPr>
            <a:spLocks noGrp="1"/>
          </p:cNvSpPr>
          <p:nvPr/>
        </p:nvSpPr>
        <p:spPr bwMode="auto">
          <a:xfrm>
            <a:off x="4548808" y="116632"/>
            <a:ext cx="4608512" cy="623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uk-UA" altLang="uk-UA" sz="2400" b="1" dirty="0" smtClean="0">
                <a:latin typeface="Times New Roman" pitchFamily="18" charset="0"/>
                <a:cs typeface="Times New Roman" pitchFamily="18" charset="0"/>
              </a:rPr>
              <a:t>Організаційні  заходи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uk-UA" altLang="uk-UA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uk-UA" altLang="uk-UA" sz="1600" dirty="0" smtClean="0">
                <a:latin typeface="Times New Roman" pitchFamily="18" charset="0"/>
                <a:cs typeface="Times New Roman" pitchFamily="18" charset="0"/>
              </a:rPr>
              <a:t>Призначено енергоменеджерів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uk-UA" altLang="uk-UA" sz="1600" dirty="0" smtClean="0">
                <a:latin typeface="Times New Roman" pitchFamily="18" charset="0"/>
                <a:cs typeface="Times New Roman" pitchFamily="18" charset="0"/>
              </a:rPr>
              <a:t>Навчання енергоменеджерів 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uk-UA" altLang="uk-UA" sz="1600" dirty="0" smtClean="0">
                <a:latin typeface="Times New Roman" pitchFamily="18" charset="0"/>
                <a:cs typeface="Times New Roman" pitchFamily="18" charset="0"/>
              </a:rPr>
              <a:t>Положення про систему мотивації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uk-UA" altLang="uk-UA" sz="1600" dirty="0" smtClean="0">
                <a:latin typeface="Times New Roman" pitchFamily="18" charset="0"/>
                <a:cs typeface="Times New Roman" pitchFamily="18" charset="0"/>
              </a:rPr>
              <a:t>Введено статтю витрат до кошторисів підрозділів «На заходи з енергозбереження»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uk-UA" altLang="uk-UA" sz="1600" dirty="0" smtClean="0">
                <a:latin typeface="Times New Roman" pitchFamily="18" charset="0"/>
                <a:cs typeface="Times New Roman" pitchFamily="18" charset="0"/>
              </a:rPr>
              <a:t>Порядок моніторингу </a:t>
            </a:r>
            <a:r>
              <a:rPr lang="uk-UA" altLang="uk-UA" sz="1600" dirty="0" err="1" smtClean="0">
                <a:latin typeface="Times New Roman" pitchFamily="18" charset="0"/>
                <a:cs typeface="Times New Roman" pitchFamily="18" charset="0"/>
              </a:rPr>
              <a:t>теплоспоживання</a:t>
            </a:r>
            <a:r>
              <a:rPr lang="uk-UA" altLang="uk-UA" sz="1600" dirty="0" smtClean="0">
                <a:latin typeface="Times New Roman" pitchFamily="18" charset="0"/>
                <a:cs typeface="Times New Roman" pitchFamily="18" charset="0"/>
              </a:rPr>
              <a:t> навчальних корпусів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uk-UA" altLang="uk-UA" sz="1600" dirty="0" smtClean="0">
                <a:latin typeface="Times New Roman" pitchFamily="18" charset="0"/>
                <a:cs typeface="Times New Roman" pitchFamily="18" charset="0"/>
              </a:rPr>
              <a:t>Енергетичні аудити об</a:t>
            </a:r>
            <a:r>
              <a:rPr lang="en-US" altLang="uk-UA" sz="16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uk-UA" sz="1600" dirty="0" err="1" smtClean="0">
                <a:latin typeface="Times New Roman" pitchFamily="18" charset="0"/>
                <a:cs typeface="Times New Roman" pitchFamily="18" charset="0"/>
              </a:rPr>
              <a:t>єктів</a:t>
            </a:r>
            <a:r>
              <a:rPr lang="uk-UA" alt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uk-UA" altLang="uk-UA" sz="1600" dirty="0" smtClean="0">
                <a:latin typeface="Times New Roman" pitchFamily="18" charset="0"/>
                <a:cs typeface="Times New Roman" pitchFamily="18" charset="0"/>
              </a:rPr>
              <a:t>Перепис </a:t>
            </a:r>
            <a:r>
              <a:rPr lang="uk-UA" altLang="uk-UA" sz="1600" dirty="0" err="1" smtClean="0">
                <a:latin typeface="Times New Roman" pitchFamily="18" charset="0"/>
                <a:cs typeface="Times New Roman" pitchFamily="18" charset="0"/>
              </a:rPr>
              <a:t>електроспоживального</a:t>
            </a:r>
            <a:r>
              <a:rPr lang="uk-UA" altLang="uk-UA" sz="1600" dirty="0" smtClean="0">
                <a:latin typeface="Times New Roman" pitchFamily="18" charset="0"/>
                <a:cs typeface="Times New Roman" pitchFamily="18" charset="0"/>
              </a:rPr>
              <a:t> обладнання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uk-UA" altLang="uk-UA" sz="1600" dirty="0" smtClean="0">
                <a:latin typeface="Times New Roman" pitchFamily="18" charset="0"/>
                <a:cs typeface="Times New Roman" pitchFamily="18" charset="0"/>
              </a:rPr>
              <a:t>Укладено договір з АК «</a:t>
            </a:r>
            <a:r>
              <a:rPr lang="uk-UA" altLang="uk-UA" sz="1600" dirty="0" err="1" smtClean="0">
                <a:latin typeface="Times New Roman" pitchFamily="18" charset="0"/>
                <a:cs typeface="Times New Roman" pitchFamily="18" charset="0"/>
              </a:rPr>
              <a:t>Київенерго</a:t>
            </a:r>
            <a:r>
              <a:rPr lang="uk-UA" altLang="uk-UA" sz="1600" dirty="0" smtClean="0">
                <a:latin typeface="Times New Roman" pitchFamily="18" charset="0"/>
                <a:cs typeface="Times New Roman" pitchFamily="18" charset="0"/>
              </a:rPr>
              <a:t>» про спільне використання електричних мереж (повернуто коштів за: 2016 – 220 910,04 грн.; 2017 – 332 514,28 </a:t>
            </a:r>
            <a:r>
              <a:rPr lang="uk-UA" altLang="uk-UA" sz="1600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altLang="uk-UA" sz="1600" dirty="0" smtClean="0">
                <a:latin typeface="Times New Roman" pitchFamily="18" charset="0"/>
                <a:cs typeface="Times New Roman" pitchFamily="18" charset="0"/>
              </a:rPr>
              <a:t>.; 2018 – 341 894 </a:t>
            </a:r>
            <a:r>
              <a:rPr lang="uk-UA" altLang="uk-UA" sz="1600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altLang="uk-UA" sz="1600" dirty="0" smtClean="0">
                <a:latin typeface="Times New Roman" pitchFamily="18" charset="0"/>
                <a:cs typeface="Times New Roman" pitchFamily="18" charset="0"/>
              </a:rPr>
              <a:t>. 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uk-UA" altLang="uk-UA" sz="1600" dirty="0" smtClean="0">
                <a:latin typeface="Times New Roman" pitchFamily="18" charset="0"/>
                <a:cs typeface="Times New Roman" pitchFamily="18" charset="0"/>
              </a:rPr>
              <a:t>Переведено облік </a:t>
            </a:r>
            <a:r>
              <a:rPr lang="uk-UA" altLang="uk-UA" sz="1600" dirty="0" err="1" smtClean="0">
                <a:latin typeface="Times New Roman" pitchFamily="18" charset="0"/>
                <a:cs typeface="Times New Roman" pitchFamily="18" charset="0"/>
              </a:rPr>
              <a:t>теплоспоживання</a:t>
            </a:r>
            <a:r>
              <a:rPr lang="uk-UA" altLang="uk-UA" sz="1600" dirty="0" smtClean="0">
                <a:latin typeface="Times New Roman" pitchFamily="18" charset="0"/>
                <a:cs typeface="Times New Roman" pitchFamily="18" charset="0"/>
              </a:rPr>
              <a:t> на прямі договори з КП «</a:t>
            </a:r>
            <a:r>
              <a:rPr lang="uk-UA" altLang="uk-UA" sz="1600" dirty="0" err="1" smtClean="0">
                <a:latin typeface="Times New Roman" pitchFamily="18" charset="0"/>
                <a:cs typeface="Times New Roman" pitchFamily="18" charset="0"/>
              </a:rPr>
              <a:t>Київеплоенерго</a:t>
            </a:r>
            <a:r>
              <a:rPr lang="uk-UA" altLang="uk-UA" sz="16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uk-UA" altLang="uk-UA" sz="1600" dirty="0" smtClean="0">
                <a:latin typeface="Times New Roman" pitchFamily="18" charset="0"/>
                <a:cs typeface="Times New Roman" pitchFamily="18" charset="0"/>
              </a:rPr>
              <a:t>Аналіз та моніторинг енергоспоживання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uk-UA" altLang="uk-UA" sz="1600" dirty="0" smtClean="0">
                <a:latin typeface="Times New Roman" pitchFamily="18" charset="0"/>
                <a:cs typeface="Times New Roman" pitchFamily="18" charset="0"/>
              </a:rPr>
              <a:t>Розрахунки лімітів енергоспоживання підрозділами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uk-UA" altLang="uk-UA" sz="16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eaLnBrk="1" hangingPunct="1">
              <a:spcBef>
                <a:spcPct val="0"/>
              </a:spcBef>
            </a:pPr>
            <a:endParaRPr lang="uk-UA" alt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uk-UA" altLang="uk-UA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01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89587" y="621944"/>
            <a:ext cx="6984776" cy="4320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49489"/>
            <a:ext cx="861804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                                 ЕНЕРГЕТИЧНІ ОБСТЕЖЕННЯ БУДІВЕЛЬ</a:t>
            </a:r>
          </a:p>
          <a:p>
            <a:r>
              <a:rPr lang="uk-UA" dirty="0"/>
              <a:t> </a:t>
            </a:r>
            <a:endParaRPr lang="ru-RU" dirty="0"/>
          </a:p>
          <a:p>
            <a:pPr algn="ctr"/>
            <a:r>
              <a:rPr lang="uk-UA" b="1" dirty="0" smtClean="0"/>
              <a:t>Використання наукового потенціалу</a:t>
            </a:r>
          </a:p>
          <a:p>
            <a:r>
              <a:rPr lang="uk-UA" dirty="0" smtClean="0"/>
              <a:t>● </a:t>
            </a:r>
            <a:r>
              <a:rPr lang="uk-UA" b="1" dirty="0" smtClean="0"/>
              <a:t>Переддипломна практика у СЕМ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бакалаври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магістри-професіонали 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магістри-науковці</a:t>
            </a:r>
          </a:p>
          <a:p>
            <a:r>
              <a:rPr lang="uk-UA" dirty="0" smtClean="0"/>
              <a:t> </a:t>
            </a:r>
          </a:p>
          <a:p>
            <a:r>
              <a:rPr lang="uk-UA" dirty="0" smtClean="0"/>
              <a:t>● </a:t>
            </a:r>
            <a:r>
              <a:rPr lang="uk-UA" b="1" dirty="0" smtClean="0"/>
              <a:t>Експериментальні дослідження в ході викладання спеціальних дисциплін: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Енергозбереження будівель і споруд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Теплотехнічні вимірювання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Прикладні задачі енергозбереження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Нетрадиційні та поновлювані джерела енергії  та ін.</a:t>
            </a:r>
          </a:p>
          <a:p>
            <a:endParaRPr lang="uk-UA" dirty="0" smtClean="0"/>
          </a:p>
          <a:p>
            <a:r>
              <a:rPr lang="uk-UA" dirty="0" smtClean="0"/>
              <a:t>● </a:t>
            </a:r>
            <a:r>
              <a:rPr lang="uk-UA" b="1" dirty="0" smtClean="0"/>
              <a:t>Математичне моделювання (</a:t>
            </a:r>
            <a:r>
              <a:rPr lang="ru-RU" b="1" dirty="0" err="1" smtClean="0"/>
              <a:t>науково-дослідні</a:t>
            </a:r>
            <a:r>
              <a:rPr lang="ru-RU" b="1" dirty="0" smtClean="0"/>
              <a:t> </a:t>
            </a:r>
            <a:r>
              <a:rPr lang="ru-RU" b="1" dirty="0" err="1" smtClean="0"/>
              <a:t>роботи</a:t>
            </a:r>
            <a:r>
              <a:rPr lang="ru-RU" b="1" dirty="0" smtClean="0"/>
              <a:t>)</a:t>
            </a:r>
            <a:endParaRPr lang="uk-UA" b="1" dirty="0"/>
          </a:p>
          <a:p>
            <a:pPr marL="285750" indent="-285750">
              <a:buFontTx/>
              <a:buChar char="-"/>
            </a:pPr>
            <a:r>
              <a:rPr lang="ru-RU" dirty="0" err="1" smtClean="0"/>
              <a:t>спеціалізовані</a:t>
            </a:r>
            <a:r>
              <a:rPr lang="ru-RU" dirty="0" smtClean="0"/>
              <a:t> </a:t>
            </a:r>
            <a:r>
              <a:rPr lang="ru-RU" dirty="0" err="1" smtClean="0"/>
              <a:t>програмні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	</a:t>
            </a:r>
            <a:r>
              <a:rPr lang="en-US" dirty="0" smtClean="0"/>
              <a:t>SolidWorks</a:t>
            </a:r>
            <a:r>
              <a:rPr lang="ru-RU" dirty="0"/>
              <a:t>, </a:t>
            </a:r>
            <a:r>
              <a:rPr lang="ru-RU" dirty="0" smtClean="0"/>
              <a:t>  </a:t>
            </a:r>
            <a:r>
              <a:rPr lang="en-US" dirty="0" smtClean="0"/>
              <a:t>Fluent</a:t>
            </a:r>
            <a:r>
              <a:rPr lang="ru-RU" dirty="0"/>
              <a:t>, </a:t>
            </a:r>
            <a:endParaRPr lang="ru-RU" dirty="0" smtClean="0"/>
          </a:p>
          <a:p>
            <a:r>
              <a:rPr lang="uk-UA" dirty="0" smtClean="0"/>
              <a:t>					</a:t>
            </a:r>
            <a:r>
              <a:rPr lang="en-US" dirty="0" err="1" smtClean="0"/>
              <a:t>EneryPlus</a:t>
            </a:r>
            <a:r>
              <a:rPr lang="ru-RU" dirty="0" smtClean="0"/>
              <a:t>,</a:t>
            </a:r>
          </a:p>
          <a:p>
            <a:r>
              <a:rPr lang="uk-UA" dirty="0" smtClean="0"/>
              <a:t>					</a:t>
            </a:r>
            <a:r>
              <a:rPr lang="en-US" dirty="0" err="1" smtClean="0"/>
              <a:t>DesignBuilder</a:t>
            </a:r>
            <a:r>
              <a:rPr lang="ru-RU" dirty="0"/>
              <a:t>, </a:t>
            </a:r>
            <a:endParaRPr lang="ru-RU" dirty="0" smtClean="0"/>
          </a:p>
          <a:p>
            <a:r>
              <a:rPr lang="uk-UA" dirty="0" smtClean="0"/>
              <a:t>					</a:t>
            </a:r>
            <a:r>
              <a:rPr lang="en-US" dirty="0" err="1" smtClean="0"/>
              <a:t>Retskreen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/>
              <a:t>	</a:t>
            </a:r>
            <a:r>
              <a:rPr lang="ru-RU" dirty="0" smtClean="0"/>
              <a:t>				</a:t>
            </a:r>
            <a:r>
              <a:rPr lang="en-US" dirty="0" smtClean="0"/>
              <a:t>Display</a:t>
            </a:r>
            <a:r>
              <a:rPr lang="ru-RU" dirty="0"/>
              <a:t>, </a:t>
            </a:r>
            <a:r>
              <a:rPr lang="ru-RU" dirty="0" smtClean="0"/>
              <a:t> </a:t>
            </a:r>
          </a:p>
          <a:p>
            <a:r>
              <a:rPr lang="ru-RU" dirty="0"/>
              <a:t>	</a:t>
            </a:r>
            <a:r>
              <a:rPr lang="ru-RU" dirty="0" smtClean="0"/>
              <a:t>				</a:t>
            </a:r>
            <a:r>
              <a:rPr lang="en-US" dirty="0" err="1" smtClean="0"/>
              <a:t>Statistica</a:t>
            </a:r>
            <a:r>
              <a:rPr lang="en-US" dirty="0" smtClean="0"/>
              <a:t>  </a:t>
            </a:r>
            <a:r>
              <a:rPr lang="ru-RU" dirty="0" smtClean="0"/>
              <a:t>та </a:t>
            </a:r>
            <a:r>
              <a:rPr lang="ru-RU" dirty="0" err="1"/>
              <a:t>ін</a:t>
            </a:r>
            <a:r>
              <a:rPr lang="ru-RU" dirty="0" smtClean="0"/>
              <a:t>. 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endParaRPr lang="uk-UA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FE89-6F26-4127-8210-B85D766BD70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24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-12154"/>
            <a:ext cx="6995120" cy="652934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Тепловізійні</a:t>
            </a:r>
            <a:r>
              <a:rPr lang="uk-UA" dirty="0" smtClean="0"/>
              <a:t> обстеження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FE89-6F26-4127-8210-B85D766BD700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6768752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-1" y="2888069"/>
            <a:ext cx="835873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1600" dirty="0" smtClean="0"/>
              <a:t>а - тепловтрати </a:t>
            </a:r>
            <a:r>
              <a:rPr lang="uk-UA" sz="1600" dirty="0"/>
              <a:t>через конструктивні шви огороджень (містки холоду</a:t>
            </a:r>
            <a:r>
              <a:rPr lang="uk-UA" sz="1600" dirty="0" smtClean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1600" dirty="0" smtClean="0"/>
              <a:t>б </a:t>
            </a:r>
            <a:r>
              <a:rPr lang="uk-UA" sz="1600" dirty="0"/>
              <a:t>- тепловтрати через тріщини та оголення арматури</a:t>
            </a:r>
            <a:r>
              <a:rPr lang="uk-UA" sz="1600" dirty="0" smtClean="0"/>
              <a:t>,  </a:t>
            </a:r>
            <a:r>
              <a:rPr lang="uk-UA" sz="1600" dirty="0"/>
              <a:t>а також через фундаментні </a:t>
            </a:r>
            <a:r>
              <a:rPr lang="uk-UA" sz="1600" dirty="0" smtClean="0"/>
              <a:t>плити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1600" dirty="0" smtClean="0"/>
              <a:t>в </a:t>
            </a:r>
            <a:r>
              <a:rPr lang="uk-UA" sz="1600" dirty="0"/>
              <a:t>- тепловтрати за рахунок інфільтрації через нещільності віконних конструкцій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1932" y="256490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prstClr val="black"/>
                </a:solidFill>
              </a:rPr>
              <a:t>а			б			в</a:t>
            </a:r>
            <a:endParaRPr lang="uk-UA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7164288" y="1340768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651615" y="1327785"/>
            <a:ext cx="1414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Корпус №18</a:t>
            </a:r>
          </a:p>
        </p:txBody>
      </p:sp>
      <p:sp>
        <p:nvSpPr>
          <p:cNvPr id="13" name="Стрелка вправо 12"/>
          <p:cNvSpPr/>
          <p:nvPr/>
        </p:nvSpPr>
        <p:spPr>
          <a:xfrm rot="10800000">
            <a:off x="4103415" y="5721197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45" y="4777331"/>
            <a:ext cx="759667" cy="130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837" y="4212910"/>
            <a:ext cx="288032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264" y="4293096"/>
            <a:ext cx="2625222" cy="196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8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839</Words>
  <Application>Microsoft Office PowerPoint</Application>
  <PresentationFormat>Экран (4:3)</PresentationFormat>
  <Paragraphs>421</Paragraphs>
  <Slides>20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 Office</vt:lpstr>
      <vt:lpstr>Диаграмма</vt:lpstr>
      <vt:lpstr>STATISTICA.Graph</vt:lpstr>
      <vt:lpstr>Презентация PowerPoint</vt:lpstr>
      <vt:lpstr>Кампус КПІ</vt:lpstr>
      <vt:lpstr>Презентация PowerPoint</vt:lpstr>
      <vt:lpstr>Кампус КПІ</vt:lpstr>
      <vt:lpstr>Розподіл енергетичних потоків між споживачами</vt:lpstr>
      <vt:lpstr>Результати виконання Програми з енергоефективності</vt:lpstr>
      <vt:lpstr>Інженерно-технічні заходи</vt:lpstr>
      <vt:lpstr>Презентация PowerPoint</vt:lpstr>
      <vt:lpstr>Тепловізійні обстеження</vt:lpstr>
      <vt:lpstr>Умови мікроклімату приміщень</vt:lpstr>
      <vt:lpstr>Температурні карти</vt:lpstr>
      <vt:lpstr>Сертифікат Display</vt:lpstr>
      <vt:lpstr>Дипломні проекти бакалавра</vt:lpstr>
      <vt:lpstr>Магістерські дисертації</vt:lpstr>
      <vt:lpstr>Магістерські дисертації</vt:lpstr>
      <vt:lpstr>Магістерські дисертації</vt:lpstr>
      <vt:lpstr>Науково-дослідні роботи</vt:lpstr>
      <vt:lpstr>Презентация PowerPoint</vt:lpstr>
      <vt:lpstr>Центр підготовки енергоменеджерів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VictoR</dc:creator>
  <cp:lastModifiedBy>Марина</cp:lastModifiedBy>
  <cp:revision>94</cp:revision>
  <dcterms:created xsi:type="dcterms:W3CDTF">2013-10-15T21:43:57Z</dcterms:created>
  <dcterms:modified xsi:type="dcterms:W3CDTF">2019-10-23T18:15:48Z</dcterms:modified>
</cp:coreProperties>
</file>