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uk-UA" sz="1600" dirty="0"/>
              <a:t>Енергоспоживання, </a:t>
            </a:r>
            <a:r>
              <a:rPr lang="uk-UA" sz="1600" dirty="0" err="1"/>
              <a:t>кВт·год</a:t>
            </a:r>
            <a:endParaRPr lang="en-GB" sz="1600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Опалення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Sheet1!$C$2:$E$2</c:f>
              <c:numCache>
                <c:formatCode>General</c:formatCode>
                <c:ptCount val="3"/>
                <c:pt idx="0">
                  <c:v>775735</c:v>
                </c:pt>
                <c:pt idx="1">
                  <c:v>917711</c:v>
                </c:pt>
                <c:pt idx="2">
                  <c:v>313091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A6-4816-BE12-122823668FED}"/>
            </c:ext>
          </c:extLst>
        </c:ser>
        <c:ser>
          <c:idx val="1"/>
          <c:order val="1"/>
          <c:tx>
            <c:strRef>
              <c:f>Sheet1!$B$3</c:f>
              <c:strCache>
                <c:ptCount val="1"/>
                <c:pt idx="0">
                  <c:v>Освітлення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Sheet1!$C$3:$E$3</c:f>
              <c:numCache>
                <c:formatCode>General</c:formatCode>
                <c:ptCount val="3"/>
                <c:pt idx="0">
                  <c:v>42374</c:v>
                </c:pt>
                <c:pt idx="1">
                  <c:v>42374</c:v>
                </c:pt>
                <c:pt idx="2">
                  <c:v>42088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8A6-4816-BE12-122823668FED}"/>
            </c:ext>
          </c:extLst>
        </c:ser>
        <c:ser>
          <c:idx val="2"/>
          <c:order val="2"/>
          <c:tx>
            <c:strRef>
              <c:f>Sheet1!$B$4</c:f>
              <c:strCache>
                <c:ptCount val="1"/>
                <c:pt idx="0">
                  <c:v>Обладнання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Sheet1!$C$4:$E$4</c:f>
              <c:numCache>
                <c:formatCode>General</c:formatCode>
                <c:ptCount val="3"/>
                <c:pt idx="0">
                  <c:v>19293</c:v>
                </c:pt>
                <c:pt idx="1">
                  <c:v>19293</c:v>
                </c:pt>
                <c:pt idx="2">
                  <c:v>19293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8A6-4816-BE12-122823668FED}"/>
            </c:ext>
          </c:extLst>
        </c:ser>
        <c:ser>
          <c:idx val="3"/>
          <c:order val="3"/>
          <c:tx>
            <c:strRef>
              <c:f>Sheet1!$B$5</c:f>
              <c:strCache>
                <c:ptCount val="1"/>
                <c:pt idx="0">
                  <c:v>Насоси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val>
            <c:numRef>
              <c:f>Sheet1!$C$5:$E$5</c:f>
              <c:numCache>
                <c:formatCode>General</c:formatCode>
                <c:ptCount val="3"/>
                <c:pt idx="0">
                  <c:v>6787</c:v>
                </c:pt>
                <c:pt idx="1">
                  <c:v>10847</c:v>
                </c:pt>
                <c:pt idx="2">
                  <c:v>6296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8A6-4816-BE12-122823668FED}"/>
            </c:ext>
          </c:extLst>
        </c:ser>
        <c:ser>
          <c:idx val="4"/>
          <c:order val="4"/>
          <c:tx>
            <c:strRef>
              <c:f>Sheet1!$B$6</c:f>
              <c:strCache>
                <c:ptCount val="1"/>
                <c:pt idx="0">
                  <c:v>Вентилятори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val>
            <c:numRef>
              <c:f>Sheet1!$C$6:$E$6</c:f>
              <c:numCache>
                <c:formatCode>General</c:formatCode>
                <c:ptCount val="3"/>
                <c:pt idx="0">
                  <c:v>0</c:v>
                </c:pt>
                <c:pt idx="1">
                  <c:v>123700</c:v>
                </c:pt>
                <c:pt idx="2">
                  <c:v>116244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8A6-4816-BE12-122823668F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5787264"/>
        <c:axId val="75797248"/>
      </c:barChart>
      <c:catAx>
        <c:axId val="75787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5797248"/>
        <c:crosses val="autoZero"/>
        <c:auto val="1"/>
        <c:lblAlgn val="ctr"/>
        <c:lblOffset val="100"/>
        <c:noMultiLvlLbl val="0"/>
      </c:catAx>
      <c:valAx>
        <c:axId val="75797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5787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2727897301286715E-2"/>
          <c:y val="0.82567676110854871"/>
          <c:w val="0.97051207280341689"/>
          <c:h val="0.1521634311990317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B4A7E-EE70-4BB1-AC44-1376CF5C9997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8984F-9682-4051-8F34-BB2C8689C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872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B4A7E-EE70-4BB1-AC44-1376CF5C9997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8984F-9682-4051-8F34-BB2C8689C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829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B4A7E-EE70-4BB1-AC44-1376CF5C9997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8984F-9682-4051-8F34-BB2C8689C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396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B4A7E-EE70-4BB1-AC44-1376CF5C9997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8984F-9682-4051-8F34-BB2C8689C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513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B4A7E-EE70-4BB1-AC44-1376CF5C9997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8984F-9682-4051-8F34-BB2C8689C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149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B4A7E-EE70-4BB1-AC44-1376CF5C9997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8984F-9682-4051-8F34-BB2C8689C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819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B4A7E-EE70-4BB1-AC44-1376CF5C9997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8984F-9682-4051-8F34-BB2C8689C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044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B4A7E-EE70-4BB1-AC44-1376CF5C9997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8984F-9682-4051-8F34-BB2C8689C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589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B4A7E-EE70-4BB1-AC44-1376CF5C9997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8984F-9682-4051-8F34-BB2C8689C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308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B4A7E-EE70-4BB1-AC44-1376CF5C9997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8984F-9682-4051-8F34-BB2C8689C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631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B4A7E-EE70-4BB1-AC44-1376CF5C9997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8984F-9682-4051-8F34-BB2C8689C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458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B4A7E-EE70-4BB1-AC44-1376CF5C9997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8984F-9682-4051-8F34-BB2C8689C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442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60343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ВИКОРИСТАННЯ ЕНЕРГЕТИЧНОГО МОДЕЛЮВАННЯ БУДІВЕЛЬ ПРИ РОЗРОБЦІ ПРОЕКТІВ З ПІДВИЩЕННЯ ЕНЕРГОЕФЕКТИВНОСТІ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5202238"/>
            <a:ext cx="9144000" cy="1655762"/>
          </a:xfrm>
        </p:spPr>
        <p:txBody>
          <a:bodyPr/>
          <a:lstStyle/>
          <a:p>
            <a:r>
              <a:rPr lang="ru-RU" dirty="0" smtClean="0"/>
              <a:t>КП</a:t>
            </a:r>
            <a:r>
              <a:rPr lang="uk-UA" dirty="0" smtClean="0"/>
              <a:t>І ім. Ігоря Сікорського</a:t>
            </a:r>
          </a:p>
          <a:p>
            <a:r>
              <a:rPr lang="uk-UA" dirty="0" err="1" smtClean="0"/>
              <a:t>Дешко</a:t>
            </a:r>
            <a:r>
              <a:rPr lang="uk-UA" dirty="0" smtClean="0"/>
              <a:t> В.І.,    </a:t>
            </a:r>
            <a:r>
              <a:rPr lang="uk-UA" dirty="0" err="1" smtClean="0"/>
              <a:t>Суходуб</a:t>
            </a:r>
            <a:r>
              <a:rPr lang="uk-UA" dirty="0" smtClean="0"/>
              <a:t> І.О.,     Сердечний П.Ю.</a:t>
            </a:r>
          </a:p>
          <a:p>
            <a:pPr algn="l"/>
            <a:r>
              <a:rPr lang="uk-UA" sz="2000" dirty="0" smtClean="0"/>
              <a:t>                             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V</a:t>
            </a:r>
            <a:r>
              <a:rPr lang="uk-UA" sz="2000" dirty="0" smtClean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</a:rPr>
              <a:t>Deshko</a:t>
            </a:r>
            <a:r>
              <a:rPr lang="uk-UA" sz="20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uk-UA" sz="2000" dirty="0" smtClean="0">
                <a:solidFill>
                  <a:schemeClr val="bg2">
                    <a:lumMod val="50000"/>
                  </a:schemeClr>
                </a:solidFill>
              </a:rPr>
              <a:t>  </a:t>
            </a:r>
            <a:r>
              <a:rPr lang="uk-UA" sz="2000" dirty="0" smtClean="0">
                <a:solidFill>
                  <a:schemeClr val="bg2">
                    <a:lumMod val="50000"/>
                  </a:schemeClr>
                </a:solidFill>
              </a:rPr>
              <a:t>          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uk-UA" sz="20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Sukhodub</a:t>
            </a:r>
            <a:r>
              <a:rPr lang="uk-UA" sz="20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uk-UA" sz="2000" dirty="0" smtClean="0">
                <a:solidFill>
                  <a:schemeClr val="bg2">
                    <a:lumMod val="50000"/>
                  </a:schemeClr>
                </a:solidFill>
              </a:rPr>
              <a:t>       </a:t>
            </a:r>
            <a:r>
              <a:rPr lang="uk-UA" sz="2000" dirty="0" smtClean="0">
                <a:solidFill>
                  <a:schemeClr val="bg2">
                    <a:lumMod val="50000"/>
                  </a:schemeClr>
                </a:solidFill>
              </a:rPr>
              <a:t>       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P</a:t>
            </a:r>
            <a:r>
              <a:rPr lang="uk-UA" sz="2000" dirty="0" smtClean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Serdechny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</a:rPr>
              <a:t>i</a:t>
            </a:r>
            <a:endParaRPr lang="ru-RU" sz="2000" dirty="0">
              <a:solidFill>
                <a:schemeClr val="bg2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725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Запропонована модель. Результати:</a:t>
            </a:r>
            <a:endParaRPr lang="ru-RU" dirty="0"/>
          </a:p>
        </p:txBody>
      </p:sp>
      <p:pic>
        <p:nvPicPr>
          <p:cNvPr id="4" name="Picture 4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8499" y="1534975"/>
            <a:ext cx="5742904" cy="4623514"/>
          </a:xfrm>
          <a:prstGeom prst="rect">
            <a:avLst/>
          </a:prstGeom>
        </p:spPr>
      </p:pic>
      <p:graphicFrame>
        <p:nvGraphicFramePr>
          <p:cNvPr id="8" name="Chart 11">
            <a:extLst>
              <a:ext uri="{FF2B5EF4-FFF2-40B4-BE49-F238E27FC236}">
                <a16:creationId xmlns:a16="http://schemas.microsoft.com/office/drawing/2014/main" id="{17F9AEE0-D739-4FEA-AE46-58E176A3C9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6773364"/>
              </p:ext>
            </p:extLst>
          </p:nvPr>
        </p:nvGraphicFramePr>
        <p:xfrm>
          <a:off x="6194739" y="1690688"/>
          <a:ext cx="5821250" cy="3757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6027313" y="5512158"/>
            <a:ext cx="61646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– </a:t>
            </a:r>
            <a:r>
              <a:rPr lang="uk-UA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Фактична модель (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actual</a:t>
            </a:r>
            <a:r>
              <a:rPr lang="uk-UA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2 – Базова модель</a:t>
            </a:r>
            <a:r>
              <a:rPr lang="ru-RU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baseline</a:t>
            </a:r>
            <a:r>
              <a:rPr lang="ru-RU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3- Запропонована модель</a:t>
            </a:r>
            <a:r>
              <a:rPr lang="ru-RU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proposed</a:t>
            </a:r>
            <a:r>
              <a:rPr lang="ru-RU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25004" y="6158489"/>
            <a:ext cx="5602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i="1" dirty="0" smtClean="0"/>
              <a:t>Схема системи теплопостачання </a:t>
            </a:r>
            <a:r>
              <a:rPr lang="uk-UA" i="1" dirty="0"/>
              <a:t>та запропонована система вентиляції з </a:t>
            </a:r>
            <a:r>
              <a:rPr lang="uk-UA" i="1" dirty="0" err="1"/>
              <a:t>теплоутилізацією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400478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PV*SOL. </a:t>
            </a:r>
            <a:r>
              <a:rPr lang="uk-UA" dirty="0" smtClean="0"/>
              <a:t>Результати:</a:t>
            </a:r>
            <a:endParaRPr lang="ru-RU" dirty="0"/>
          </a:p>
        </p:txBody>
      </p:sp>
      <p:pic>
        <p:nvPicPr>
          <p:cNvPr id="4" name="Picture 10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7411"/>
            <a:ext cx="7650051" cy="166315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7594242" y="4525884"/>
            <a:ext cx="459775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138</a:t>
            </a:r>
            <a:r>
              <a:rPr lang="uk-UA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модулів;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інвертори;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Панелі </a:t>
            </a:r>
            <a:r>
              <a:rPr lang="uk-UA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розташовані на південній половині скатного даху у три ряди під </a:t>
            </a:r>
            <a:r>
              <a:rPr lang="uk-UA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кутом 30° </a:t>
            </a:r>
            <a:r>
              <a:rPr lang="uk-UA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 горизонту</a:t>
            </a:r>
            <a:endParaRPr lang="ru-RU" sz="2000" dirty="0"/>
          </a:p>
        </p:txBody>
      </p:sp>
      <p:pic>
        <p:nvPicPr>
          <p:cNvPr id="7" name="Pictur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85" y="1690687"/>
            <a:ext cx="6165573" cy="221161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268587"/>
              </p:ext>
            </p:extLst>
          </p:nvPr>
        </p:nvGraphicFramePr>
        <p:xfrm>
          <a:off x="6284890" y="484500"/>
          <a:ext cx="5774914" cy="38434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12373">
                  <a:extLst>
                    <a:ext uri="{9D8B030D-6E8A-4147-A177-3AD203B41FA5}">
                      <a16:colId xmlns:a16="http://schemas.microsoft.com/office/drawing/2014/main" val="267811438"/>
                    </a:ext>
                  </a:extLst>
                </a:gridCol>
                <a:gridCol w="2162541">
                  <a:extLst>
                    <a:ext uri="{9D8B030D-6E8A-4147-A177-3AD203B41FA5}">
                      <a16:colId xmlns:a16="http://schemas.microsoft.com/office/drawing/2014/main" val="1924710592"/>
                    </a:ext>
                  </a:extLst>
                </a:gridCol>
              </a:tblGrid>
              <a:tr h="272525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Параметр ФЕС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28006241"/>
                  </a:ext>
                </a:extLst>
              </a:tr>
              <a:tr h="272525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Вихідна потужність системи, кВт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38,6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172309561"/>
                  </a:ext>
                </a:extLst>
              </a:tr>
              <a:tr h="272525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Коефіцієнт продуктивності (PR), 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81,8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894323505"/>
                  </a:ext>
                </a:extLst>
              </a:tr>
              <a:tr h="272525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Негативний вплив затінення, %/рік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5,2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633219774"/>
                  </a:ext>
                </a:extLst>
              </a:tr>
              <a:tr h="451922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Річна генерація (мережа змінного струму), (</a:t>
                      </a:r>
                      <a:r>
                        <a:rPr lang="uk-UA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кВт∙год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)/рік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42 157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909339873"/>
                  </a:ext>
                </a:extLst>
              </a:tr>
              <a:tr h="272525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Власне споживання, (</a:t>
                      </a:r>
                      <a:r>
                        <a:rPr lang="uk-UA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кВт∙год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)/рік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18 548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69965415"/>
                  </a:ext>
                </a:extLst>
              </a:tr>
              <a:tr h="451922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Подача в загальну мережу, (</a:t>
                      </a:r>
                      <a:r>
                        <a:rPr lang="uk-UA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кВт∙год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)/рік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23 609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08059155"/>
                  </a:ext>
                </a:extLst>
              </a:tr>
              <a:tr h="21655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Зниження викидів CO</a:t>
                      </a:r>
                      <a:r>
                        <a:rPr lang="uk-UA" sz="14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кг/рік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25 294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0407412"/>
                  </a:ext>
                </a:extLst>
              </a:tr>
              <a:tr h="451922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Споживання в режимі очікування (інвертор), (кВт∙год)/рік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95186271"/>
                  </a:ext>
                </a:extLst>
              </a:tr>
              <a:tr h="21655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Загальний обсяг споживання: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76 082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17777401"/>
                  </a:ext>
                </a:extLst>
              </a:tr>
              <a:tr h="21655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споживання від ФЕС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18 548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17855399"/>
                  </a:ext>
                </a:extLst>
              </a:tr>
              <a:tr h="272525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споживання від загальної мережі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57 534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287164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42616" y="3709936"/>
            <a:ext cx="5602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i="1" dirty="0" smtClean="0"/>
              <a:t>Баланс споживання та генерації електроенергії</a:t>
            </a:r>
            <a:endParaRPr lang="ru-RU" i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409767" y="6049378"/>
            <a:ext cx="42696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Схема розташування сонячних панелей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96004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Т*SOL. Результати:</a:t>
            </a:r>
            <a:endParaRPr lang="ru-RU" dirty="0"/>
          </a:p>
        </p:txBody>
      </p:sp>
      <p:pic>
        <p:nvPicPr>
          <p:cNvPr id="4" name="Picture 7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659" y="1212435"/>
            <a:ext cx="3708042" cy="347729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838200" y="4689731"/>
            <a:ext cx="58588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uk-UA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колекторів;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Під’єднання </a:t>
            </a:r>
            <a:r>
              <a:rPr lang="uk-UA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uk-UA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баку-акумулятору</a:t>
            </a:r>
            <a:r>
              <a:rPr lang="uk-UA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який, </a:t>
            </a:r>
            <a:r>
              <a:rPr lang="uk-UA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контактує з мережею централізованого </a:t>
            </a:r>
            <a:r>
              <a:rPr lang="uk-UA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водопостачання;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Колектори </a:t>
            </a:r>
            <a:r>
              <a:rPr lang="uk-UA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розташовані на південній половині скатного даху </a:t>
            </a:r>
            <a:r>
              <a:rPr lang="uk-UA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 кутом 30° </a:t>
            </a:r>
            <a:r>
              <a:rPr lang="uk-UA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 горизонту.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4389342"/>
              </p:ext>
            </p:extLst>
          </p:nvPr>
        </p:nvGraphicFramePr>
        <p:xfrm>
          <a:off x="6697014" y="441507"/>
          <a:ext cx="4812102" cy="31245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10328">
                  <a:extLst>
                    <a:ext uri="{9D8B030D-6E8A-4147-A177-3AD203B41FA5}">
                      <a16:colId xmlns:a16="http://schemas.microsoft.com/office/drawing/2014/main" val="2804644518"/>
                    </a:ext>
                  </a:extLst>
                </a:gridCol>
                <a:gridCol w="1801774">
                  <a:extLst>
                    <a:ext uri="{9D8B030D-6E8A-4147-A177-3AD203B41FA5}">
                      <a16:colId xmlns:a16="http://schemas.microsoft.com/office/drawing/2014/main" val="632348374"/>
                    </a:ext>
                  </a:extLst>
                </a:gridCol>
              </a:tblGrid>
              <a:tr h="3966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uk-UA" sz="1400" dirty="0">
                          <a:effectLst/>
                        </a:rPr>
                        <a:t>Параметр системи СК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</a:pPr>
                      <a:r>
                        <a:rPr lang="uk-UA" sz="1400">
                          <a:effectLst/>
                        </a:rPr>
                        <a:t>Характеристика</a:t>
                      </a:r>
                      <a:endParaRPr lang="ru-RU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94524007"/>
                  </a:ext>
                </a:extLst>
              </a:tr>
              <a:tr h="3966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uk-UA" sz="1400" dirty="0">
                          <a:effectLst/>
                        </a:rPr>
                        <a:t>Теплова потужність системи, кВт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</a:pPr>
                      <a:r>
                        <a:rPr lang="uk-UA" sz="1400" b="1" dirty="0">
                          <a:effectLst/>
                        </a:rPr>
                        <a:t>70,28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96588011"/>
                  </a:ext>
                </a:extLst>
              </a:tr>
              <a:tr h="3683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uk-UA" sz="1400" dirty="0">
                          <a:effectLst/>
                        </a:rPr>
                        <a:t>Загальна площа поверхні колекторів, м</a:t>
                      </a:r>
                      <a:r>
                        <a:rPr lang="uk-UA" sz="1400" baseline="30000" dirty="0">
                          <a:effectLst/>
                        </a:rPr>
                        <a:t>2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</a:pPr>
                      <a:r>
                        <a:rPr lang="uk-UA" sz="1400" b="1" dirty="0">
                          <a:effectLst/>
                        </a:rPr>
                        <a:t>100,4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9901154"/>
                  </a:ext>
                </a:extLst>
              </a:tr>
              <a:tr h="3683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uk-UA" sz="1400" dirty="0">
                          <a:effectLst/>
                        </a:rPr>
                        <a:t>Частка заміщення централізованого ГВП, %/рік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</a:pPr>
                      <a:r>
                        <a:rPr lang="uk-UA" sz="1400" b="1" dirty="0">
                          <a:effectLst/>
                        </a:rPr>
                        <a:t>25,8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98439600"/>
                  </a:ext>
                </a:extLst>
              </a:tr>
              <a:tr h="3966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uk-UA" sz="1400" dirty="0">
                          <a:effectLst/>
                        </a:rPr>
                        <a:t>Річна генерація теплоти, (</a:t>
                      </a:r>
                      <a:r>
                        <a:rPr lang="uk-UA" sz="1400" dirty="0" err="1">
                          <a:effectLst/>
                        </a:rPr>
                        <a:t>кВт∙год</a:t>
                      </a:r>
                      <a:r>
                        <a:rPr lang="uk-UA" sz="1400" dirty="0">
                          <a:effectLst/>
                        </a:rPr>
                        <a:t>)/рік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</a:pPr>
                      <a:r>
                        <a:rPr lang="uk-UA" sz="1400" b="1" dirty="0">
                          <a:effectLst/>
                        </a:rPr>
                        <a:t>36597,9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93239941"/>
                  </a:ext>
                </a:extLst>
              </a:tr>
              <a:tr h="3683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uk-UA" sz="1400">
                          <a:effectLst/>
                        </a:rPr>
                        <a:t>Ефективність роботи системи, %</a:t>
                      </a:r>
                      <a:endParaRPr lang="ru-RU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</a:pPr>
                      <a:r>
                        <a:rPr lang="uk-UA" sz="1400" b="1" dirty="0">
                          <a:effectLst/>
                        </a:rPr>
                        <a:t>28,5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26825240"/>
                  </a:ext>
                </a:extLst>
              </a:tr>
              <a:tr h="3966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uk-UA" sz="1400">
                          <a:effectLst/>
                        </a:rPr>
                        <a:t>Зниження викидів CO2, кг/рік</a:t>
                      </a:r>
                      <a:endParaRPr lang="ru-RU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</a:pPr>
                      <a:r>
                        <a:rPr lang="uk-UA" sz="1400" b="1" dirty="0">
                          <a:effectLst/>
                        </a:rPr>
                        <a:t>8461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45311362"/>
                  </a:ext>
                </a:extLst>
              </a:tr>
            </a:tbl>
          </a:graphicData>
        </a:graphic>
      </p:graphicFrame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014" y="3616483"/>
            <a:ext cx="4812102" cy="264978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534237" y="4212330"/>
            <a:ext cx="62621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Схема </a:t>
            </a:r>
            <a:r>
              <a:rPr lang="uk-UA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функціонування системи ГВП від сонячних колекторів</a:t>
            </a:r>
            <a:endParaRPr lang="ru-RU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485316" y="6211669"/>
            <a:ext cx="5487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Динаміка споживання теплоти від СК та централізованого ГВП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1976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ВИСНОВКИ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uk-UA" dirty="0" smtClean="0"/>
              <a:t>Значні </a:t>
            </a:r>
            <a:r>
              <a:rPr lang="uk-UA" b="1" dirty="0" smtClean="0"/>
              <a:t>переваги</a:t>
            </a:r>
            <a:r>
              <a:rPr lang="uk-UA" dirty="0" smtClean="0"/>
              <a:t> </a:t>
            </a:r>
            <a:r>
              <a:rPr lang="uk-UA" dirty="0"/>
              <a:t>використання динамічного енергетичного </a:t>
            </a:r>
            <a:r>
              <a:rPr lang="uk-UA" dirty="0" smtClean="0"/>
              <a:t>моделювання: </a:t>
            </a:r>
          </a:p>
          <a:p>
            <a:pPr lvl="1" algn="just"/>
            <a:r>
              <a:rPr lang="uk-UA" sz="2800" dirty="0" smtClean="0"/>
              <a:t>врахування </a:t>
            </a:r>
            <a:r>
              <a:rPr lang="uk-UA" sz="2800" dirty="0"/>
              <a:t>теплової інерційності масиву </a:t>
            </a:r>
            <a:r>
              <a:rPr lang="uk-UA" sz="2800" dirty="0" smtClean="0"/>
              <a:t>будівлі</a:t>
            </a:r>
            <a:r>
              <a:rPr lang="uk-UA" dirty="0" smtClean="0"/>
              <a:t>; </a:t>
            </a:r>
          </a:p>
          <a:p>
            <a:pPr lvl="1" algn="just"/>
            <a:r>
              <a:rPr lang="uk-UA" sz="2800" dirty="0"/>
              <a:t>врахування </a:t>
            </a:r>
            <a:r>
              <a:rPr lang="uk-UA" sz="2800" dirty="0" smtClean="0"/>
              <a:t>погодинної </a:t>
            </a:r>
            <a:r>
              <a:rPr lang="uk-UA" sz="2800" dirty="0"/>
              <a:t>зміни кліматичних параметрів та змінних режимів роботи інженерних систем </a:t>
            </a:r>
            <a:r>
              <a:rPr lang="uk-UA" sz="2800" dirty="0" smtClean="0"/>
              <a:t>будівлі; </a:t>
            </a:r>
          </a:p>
          <a:p>
            <a:pPr algn="just"/>
            <a:r>
              <a:rPr lang="uk-UA" dirty="0" smtClean="0"/>
              <a:t>Це підвищує </a:t>
            </a:r>
            <a:r>
              <a:rPr lang="uk-UA" b="1" dirty="0"/>
              <a:t>точність</a:t>
            </a:r>
            <a:r>
              <a:rPr lang="uk-UA" dirty="0"/>
              <a:t> </a:t>
            </a:r>
            <a:r>
              <a:rPr lang="uk-UA" dirty="0" smtClean="0"/>
              <a:t>енергетичної оцінки;</a:t>
            </a:r>
          </a:p>
          <a:p>
            <a:pPr algn="just"/>
            <a:r>
              <a:rPr lang="uk-UA" dirty="0" smtClean="0"/>
              <a:t>Основні </a:t>
            </a:r>
            <a:r>
              <a:rPr lang="uk-UA" b="1" dirty="0" smtClean="0"/>
              <a:t>проблеми</a:t>
            </a:r>
            <a:r>
              <a:rPr lang="uk-UA" dirty="0" smtClean="0"/>
              <a:t>, </a:t>
            </a:r>
            <a:r>
              <a:rPr lang="uk-UA" dirty="0"/>
              <a:t>з якими стикаються </a:t>
            </a:r>
            <a:r>
              <a:rPr lang="uk-UA" dirty="0" smtClean="0"/>
              <a:t>студенти:</a:t>
            </a:r>
          </a:p>
          <a:p>
            <a:pPr lvl="1" algn="just"/>
            <a:r>
              <a:rPr lang="uk-UA" sz="3000" dirty="0" smtClean="0"/>
              <a:t> </a:t>
            </a:r>
            <a:r>
              <a:rPr lang="uk-UA" sz="2800" dirty="0" smtClean="0"/>
              <a:t>складність верифікації/калібрування моделі;</a:t>
            </a:r>
          </a:p>
          <a:p>
            <a:pPr lvl="1" algn="just"/>
            <a:r>
              <a:rPr lang="uk-UA" sz="2800" dirty="0" smtClean="0"/>
              <a:t> налаштування інженерних систем будівлі;</a:t>
            </a:r>
          </a:p>
          <a:p>
            <a:pPr algn="just"/>
            <a:r>
              <a:rPr lang="uk-UA" b="1" dirty="0" smtClean="0"/>
              <a:t>Навички</a:t>
            </a:r>
            <a:r>
              <a:rPr lang="uk-UA" dirty="0" smtClean="0"/>
              <a:t> </a:t>
            </a:r>
            <a:r>
              <a:rPr lang="uk-UA" dirty="0"/>
              <a:t>з використання сучасних методів енергетичного моделювання будівель надають додаткові переваги молодим спеціалістам при </a:t>
            </a:r>
            <a:r>
              <a:rPr lang="uk-UA" b="1" dirty="0" smtClean="0"/>
              <a:t>працевлаштуванні.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7991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06750" y="2129530"/>
            <a:ext cx="3978499" cy="1325563"/>
          </a:xfrm>
        </p:spPr>
        <p:txBody>
          <a:bodyPr/>
          <a:lstStyle/>
          <a:p>
            <a:r>
              <a:rPr lang="uk-UA" dirty="0" smtClean="0"/>
              <a:t>Дякую за увагу!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307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Підходи до оцінки енергоефективності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uk-UA" dirty="0"/>
              <a:t>С</a:t>
            </a:r>
            <a:r>
              <a:rPr lang="uk-UA" dirty="0" smtClean="0"/>
              <a:t>таціонарний </a:t>
            </a:r>
            <a:r>
              <a:rPr lang="uk-UA" dirty="0"/>
              <a:t>підхід до розрахунку з використання </a:t>
            </a:r>
            <a:r>
              <a:rPr lang="uk-UA" dirty="0" err="1"/>
              <a:t>градусо</a:t>
            </a:r>
            <a:r>
              <a:rPr lang="uk-UA" dirty="0"/>
              <a:t>-діб</a:t>
            </a:r>
            <a:r>
              <a:rPr lang="ru-RU" dirty="0"/>
              <a:t>, </a:t>
            </a:r>
            <a:r>
              <a:rPr lang="uk-UA" dirty="0"/>
              <a:t>що раніше використовувався </a:t>
            </a:r>
            <a:r>
              <a:rPr lang="uk-UA" dirty="0" smtClean="0"/>
              <a:t>для </a:t>
            </a:r>
            <a:r>
              <a:rPr lang="uk-UA" dirty="0"/>
              <a:t>підготовки енергетичного паспорту </a:t>
            </a:r>
            <a:r>
              <a:rPr lang="uk-UA" dirty="0" smtClean="0"/>
              <a:t>об’єкту</a:t>
            </a:r>
          </a:p>
          <a:p>
            <a:pPr algn="just"/>
            <a:r>
              <a:rPr lang="uk-UA" dirty="0" smtClean="0"/>
              <a:t> </a:t>
            </a:r>
            <a:r>
              <a:rPr lang="uk-UA" dirty="0"/>
              <a:t>ДСТУ Б EN ISO </a:t>
            </a:r>
            <a:r>
              <a:rPr lang="uk-UA" dirty="0" smtClean="0"/>
              <a:t>13790:2011, надає </a:t>
            </a:r>
            <a:r>
              <a:rPr lang="uk-UA" dirty="0"/>
              <a:t>методику розрахунку для використання помісячного квазістаціонарного </a:t>
            </a:r>
            <a:r>
              <a:rPr lang="uk-UA" dirty="0" smtClean="0"/>
              <a:t>метода, (основа </a:t>
            </a:r>
            <a:r>
              <a:rPr lang="uk-UA" dirty="0"/>
              <a:t>при підготовці ДСТУ </a:t>
            </a:r>
            <a:r>
              <a:rPr lang="uk-UA" dirty="0" smtClean="0"/>
              <a:t>А.2.2-12:2015)</a:t>
            </a:r>
          </a:p>
          <a:p>
            <a:pPr algn="just"/>
            <a:r>
              <a:rPr lang="uk-UA" dirty="0" smtClean="0"/>
              <a:t>ДСТУ А.2.2-12:2015, використовується </a:t>
            </a:r>
            <a:r>
              <a:rPr lang="uk-UA" dirty="0"/>
              <a:t>при визначенні класу енергетичної ефективності за </a:t>
            </a:r>
            <a:r>
              <a:rPr lang="uk-UA" dirty="0" err="1" smtClean="0"/>
              <a:t>енергопотребою</a:t>
            </a:r>
            <a:r>
              <a:rPr lang="uk-UA" dirty="0" smtClean="0"/>
              <a:t> і </a:t>
            </a:r>
            <a:r>
              <a:rPr lang="uk-UA" dirty="0"/>
              <a:t>при проведенні енергетичної сертифікації будівель за </a:t>
            </a:r>
            <a:r>
              <a:rPr lang="uk-UA" dirty="0" smtClean="0"/>
              <a:t>енергоспоживанням</a:t>
            </a:r>
            <a:endParaRPr lang="uk-UA" dirty="0"/>
          </a:p>
          <a:p>
            <a:pPr algn="just"/>
            <a:r>
              <a:rPr lang="uk-UA" dirty="0" smtClean="0"/>
              <a:t>ДСТУ </a:t>
            </a:r>
            <a:r>
              <a:rPr lang="uk-UA" dirty="0"/>
              <a:t>Б EN ISO 13790:2011 надає методику розрахунку для використання спрощеного погодинного метода, що більш детально враховує теплову інерційність </a:t>
            </a:r>
            <a:r>
              <a:rPr lang="uk-UA" dirty="0" smtClean="0"/>
              <a:t>будівель (проблема — відсутність погодинних нормативних кліматичних даних)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540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Динамічне </a:t>
            </a:r>
            <a:r>
              <a:rPr lang="uk-UA" dirty="0"/>
              <a:t>енергетичне моделювання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uk-UA" dirty="0" smtClean="0"/>
              <a:t>Мало </a:t>
            </a:r>
            <a:r>
              <a:rPr lang="uk-UA" dirty="0"/>
              <a:t>розповсюдженим підходом до оцінки енергетичної ефективності будівель </a:t>
            </a:r>
            <a:r>
              <a:rPr lang="uk-UA" dirty="0" smtClean="0"/>
              <a:t>в Україні </a:t>
            </a:r>
            <a:r>
              <a:rPr lang="uk-UA" dirty="0"/>
              <a:t>є динамічне енергетичне моделювання з використанням програмних комплексів </a:t>
            </a:r>
            <a:r>
              <a:rPr lang="en-US" dirty="0" err="1"/>
              <a:t>EnergyPlus</a:t>
            </a:r>
            <a:r>
              <a:rPr lang="uk-UA" dirty="0"/>
              <a:t>, </a:t>
            </a:r>
            <a:r>
              <a:rPr lang="en-US" dirty="0"/>
              <a:t>TRNSYS</a:t>
            </a:r>
            <a:r>
              <a:rPr lang="uk-UA" dirty="0"/>
              <a:t>, </a:t>
            </a:r>
            <a:r>
              <a:rPr lang="en-US" dirty="0" err="1"/>
              <a:t>eQUEST</a:t>
            </a:r>
            <a:r>
              <a:rPr lang="uk-UA" dirty="0"/>
              <a:t>, </a:t>
            </a:r>
            <a:r>
              <a:rPr lang="en-US" dirty="0" err="1"/>
              <a:t>DesignBuilder</a:t>
            </a:r>
            <a:r>
              <a:rPr lang="en-US" dirty="0"/>
              <a:t> </a:t>
            </a:r>
            <a:r>
              <a:rPr lang="uk-UA" dirty="0"/>
              <a:t>та </a:t>
            </a:r>
            <a:r>
              <a:rPr lang="uk-UA" dirty="0" smtClean="0"/>
              <a:t>ін. </a:t>
            </a:r>
          </a:p>
          <a:p>
            <a:pPr algn="just"/>
            <a:r>
              <a:rPr lang="uk-UA" dirty="0" smtClean="0"/>
              <a:t>Широке </a:t>
            </a:r>
            <a:r>
              <a:rPr lang="uk-UA" dirty="0"/>
              <a:t>використання </a:t>
            </a:r>
            <a:r>
              <a:rPr lang="uk-UA" dirty="0" smtClean="0"/>
              <a:t>цього ПЗ в </a:t>
            </a:r>
            <a:r>
              <a:rPr lang="uk-UA" dirty="0"/>
              <a:t>проектах з підвищення енергетичної ефективності існуючих </a:t>
            </a:r>
            <a:r>
              <a:rPr lang="uk-UA" dirty="0" smtClean="0"/>
              <a:t>будівель </a:t>
            </a:r>
            <a:r>
              <a:rPr lang="uk-UA" dirty="0" err="1"/>
              <a:t>ускладнюється</a:t>
            </a:r>
            <a:r>
              <a:rPr lang="uk-UA" dirty="0"/>
              <a:t> значними затратами часу на створення енергетичних моделей і проведення досліджень. Т</a:t>
            </a:r>
            <a:r>
              <a:rPr lang="uk-UA" dirty="0" smtClean="0"/>
              <a:t>акі </a:t>
            </a:r>
            <a:r>
              <a:rPr lang="uk-UA" dirty="0"/>
              <a:t>підходи </a:t>
            </a:r>
            <a:r>
              <a:rPr lang="uk-UA" dirty="0" smtClean="0"/>
              <a:t>часто </a:t>
            </a:r>
            <a:r>
              <a:rPr lang="uk-UA" dirty="0"/>
              <a:t>використовуються для прийняття рішень на етапі попереднього проектування, оцінці вартості життєвого циклу будівель, при проведенні «зеленої» сертифікації будівель згідно міжнародних систем сертифікації </a:t>
            </a:r>
            <a:r>
              <a:rPr lang="en-US" dirty="0"/>
              <a:t>LEED</a:t>
            </a:r>
            <a:r>
              <a:rPr lang="uk-UA" dirty="0"/>
              <a:t> та </a:t>
            </a:r>
            <a:r>
              <a:rPr lang="en-US" dirty="0"/>
              <a:t>BREEAM </a:t>
            </a:r>
            <a:r>
              <a:rPr lang="uk-UA" dirty="0"/>
              <a:t>і </a:t>
            </a:r>
            <a:r>
              <a:rPr lang="uk-UA" dirty="0" err="1" smtClean="0"/>
              <a:t>т.д</a:t>
            </a:r>
            <a:r>
              <a:rPr lang="uk-UA" dirty="0" smtClean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0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804301" cy="1244734"/>
          </a:xfrm>
        </p:spPr>
        <p:txBody>
          <a:bodyPr>
            <a:normAutofit/>
          </a:bodyPr>
          <a:lstStyle/>
          <a:p>
            <a:r>
              <a:rPr lang="uk-UA" sz="3600" i="1" dirty="0" err="1"/>
              <a:t>RETScreen</a:t>
            </a:r>
            <a:r>
              <a:rPr lang="uk-UA" sz="3600" i="1" dirty="0"/>
              <a:t>, </a:t>
            </a:r>
            <a:r>
              <a:rPr lang="uk-UA" sz="3600" i="1" dirty="0" err="1"/>
              <a:t>EnergyPlus</a:t>
            </a:r>
            <a:r>
              <a:rPr lang="uk-UA" sz="3600" i="1" dirty="0"/>
              <a:t>, </a:t>
            </a:r>
            <a:r>
              <a:rPr lang="en-US" sz="3600" i="1" dirty="0"/>
              <a:t>TRNSYS</a:t>
            </a:r>
            <a:r>
              <a:rPr lang="uk-UA" sz="3600" i="1" dirty="0"/>
              <a:t>, </a:t>
            </a:r>
            <a:r>
              <a:rPr lang="en-US" sz="3600" i="1" dirty="0" err="1"/>
              <a:t>eQUEST</a:t>
            </a:r>
            <a:r>
              <a:rPr lang="uk-UA" sz="3600" i="1" dirty="0"/>
              <a:t>, </a:t>
            </a:r>
            <a:r>
              <a:rPr lang="en-US" sz="3600" i="1" dirty="0" err="1" smtClean="0"/>
              <a:t>DesignBuilder</a:t>
            </a:r>
            <a:endParaRPr lang="ru-RU" sz="36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uk-UA" dirty="0" err="1" smtClean="0"/>
              <a:t>RETScreen</a:t>
            </a:r>
            <a:r>
              <a:rPr lang="uk-UA" dirty="0" smtClean="0"/>
              <a:t> — простий програмний комплекс, який використовує </a:t>
            </a:r>
            <a:r>
              <a:rPr lang="uk-UA" dirty="0"/>
              <a:t>помісячні кліматичні дані. </a:t>
            </a:r>
            <a:r>
              <a:rPr lang="uk-UA" dirty="0" smtClean="0"/>
              <a:t> ПЕРЕВАГИ: простота. НЕДОЛІКИ: стаціонарний метод розрахунку, без врахування теплової інерційності будівлі.</a:t>
            </a:r>
          </a:p>
          <a:p>
            <a:pPr algn="just"/>
            <a:r>
              <a:rPr lang="en-US" dirty="0" smtClean="0"/>
              <a:t>TRNSYS</a:t>
            </a:r>
            <a:r>
              <a:rPr lang="uk-UA" dirty="0" smtClean="0"/>
              <a:t> — популярне ПЗ серед закордонних науковців. ПЕРЕВАГИ: просунуті методи розрахунку енергоефективності. НЕДОЛІКИ: значні обмеження функціоналу у безкоштовній версії програми.</a:t>
            </a:r>
          </a:p>
          <a:p>
            <a:pPr algn="just"/>
            <a:r>
              <a:rPr lang="uk-UA" dirty="0" err="1" smtClean="0"/>
              <a:t>EnergyPlus</a:t>
            </a:r>
            <a:r>
              <a:rPr lang="uk-UA" dirty="0" smtClean="0"/>
              <a:t> — ПЕРЕВАГИ: широко </a:t>
            </a:r>
            <a:r>
              <a:rPr lang="uk-UA" dirty="0"/>
              <a:t>використовується в дослідженнях енергетичних </a:t>
            </a:r>
            <a:r>
              <a:rPr lang="uk-UA" dirty="0" smtClean="0"/>
              <a:t>характеристик. НЕДОЛІКИ:  не </a:t>
            </a:r>
            <a:r>
              <a:rPr lang="uk-UA" dirty="0"/>
              <a:t>має власного безкоштовного графічного </a:t>
            </a:r>
            <a:r>
              <a:rPr lang="uk-UA" dirty="0" smtClean="0"/>
              <a:t>інтерфейсу; для </a:t>
            </a:r>
            <a:r>
              <a:rPr lang="uk-UA" dirty="0"/>
              <a:t>створення геометрії </a:t>
            </a:r>
            <a:r>
              <a:rPr lang="uk-UA" dirty="0" smtClean="0"/>
              <a:t>може </a:t>
            </a:r>
            <a:r>
              <a:rPr lang="uk-UA" dirty="0"/>
              <a:t>використовуватися </a:t>
            </a:r>
            <a:r>
              <a:rPr lang="en-US" dirty="0"/>
              <a:t>Google </a:t>
            </a:r>
            <a:r>
              <a:rPr lang="en-US" dirty="0" err="1"/>
              <a:t>SketchUp</a:t>
            </a:r>
            <a:r>
              <a:rPr lang="en-US" dirty="0"/>
              <a:t> </a:t>
            </a:r>
            <a:r>
              <a:rPr lang="uk-UA" dirty="0"/>
              <a:t>з </a:t>
            </a:r>
            <a:r>
              <a:rPr lang="uk-UA" dirty="0" err="1"/>
              <a:t>плагіном</a:t>
            </a:r>
            <a:r>
              <a:rPr lang="uk-UA" dirty="0"/>
              <a:t> </a:t>
            </a:r>
            <a:r>
              <a:rPr lang="en-US" dirty="0"/>
              <a:t>Open</a:t>
            </a:r>
            <a:r>
              <a:rPr lang="uk-UA" dirty="0" smtClean="0"/>
              <a:t>-</a:t>
            </a:r>
            <a:r>
              <a:rPr lang="en-US" dirty="0"/>
              <a:t> Studio</a:t>
            </a:r>
            <a:endParaRPr lang="uk-UA" dirty="0" smtClean="0"/>
          </a:p>
          <a:p>
            <a:pPr algn="just"/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158487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58848" cy="1325563"/>
          </a:xfrm>
        </p:spPr>
        <p:txBody>
          <a:bodyPr>
            <a:normAutofit/>
          </a:bodyPr>
          <a:lstStyle/>
          <a:p>
            <a:r>
              <a:rPr lang="uk-UA" sz="3600" i="1" dirty="0" err="1"/>
              <a:t>RETScreen</a:t>
            </a:r>
            <a:r>
              <a:rPr lang="uk-UA" sz="3600" i="1" dirty="0"/>
              <a:t>, </a:t>
            </a:r>
            <a:r>
              <a:rPr lang="uk-UA" sz="3600" i="1" dirty="0" err="1"/>
              <a:t>EnergyPlus</a:t>
            </a:r>
            <a:r>
              <a:rPr lang="uk-UA" sz="3600" i="1" dirty="0"/>
              <a:t>, </a:t>
            </a:r>
            <a:r>
              <a:rPr lang="en-US" sz="3600" i="1" dirty="0"/>
              <a:t>TRNSYS</a:t>
            </a:r>
            <a:r>
              <a:rPr lang="uk-UA" sz="3600" i="1" dirty="0"/>
              <a:t>, </a:t>
            </a:r>
            <a:r>
              <a:rPr lang="en-US" sz="3600" i="1" dirty="0" err="1"/>
              <a:t>eQUEST</a:t>
            </a:r>
            <a:r>
              <a:rPr lang="uk-UA" sz="3600" i="1" dirty="0"/>
              <a:t>, </a:t>
            </a:r>
            <a:r>
              <a:rPr lang="en-US" sz="3600" i="1" dirty="0" err="1"/>
              <a:t>DesignBuilder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dirty="0" smtClean="0"/>
              <a:t>При користуванні </a:t>
            </a:r>
            <a:r>
              <a:rPr lang="en-US" dirty="0" err="1" smtClean="0"/>
              <a:t>EnergyPlus</a:t>
            </a:r>
            <a:r>
              <a:rPr lang="uk-UA" dirty="0" smtClean="0"/>
              <a:t> </a:t>
            </a:r>
            <a:r>
              <a:rPr lang="uk-UA" dirty="0"/>
              <a:t>є доцільним використовувати платний графічний інтерфейс </a:t>
            </a:r>
            <a:r>
              <a:rPr lang="en-US" dirty="0" err="1"/>
              <a:t>DesignBuilder</a:t>
            </a:r>
            <a:r>
              <a:rPr lang="uk-UA" dirty="0"/>
              <a:t> з можливістю зручного створення геометрії, інженерних системи будівлі та задання її теплотехнічних характеристик. </a:t>
            </a:r>
            <a:endParaRPr lang="uk-UA" dirty="0" smtClean="0"/>
          </a:p>
          <a:p>
            <a:pPr algn="just"/>
            <a:r>
              <a:rPr lang="uk-UA" dirty="0" smtClean="0"/>
              <a:t>ПЕРЕВАГА: у </a:t>
            </a:r>
            <a:r>
              <a:rPr lang="uk-UA" dirty="0"/>
              <a:t>випадку використання програми в навчальних цілях є можливість використовувати її безкоштовно протягом місяця з певними обмеженнями у кількості зон для аналізу.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610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90668" cy="1325563"/>
          </a:xfrm>
        </p:spPr>
        <p:txBody>
          <a:bodyPr/>
          <a:lstStyle/>
          <a:p>
            <a:r>
              <a:rPr lang="uk-UA" dirty="0" smtClean="0"/>
              <a:t>Найбільш поширені рішення, які аналізуються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 algn="just"/>
            <a:r>
              <a:rPr lang="uk-UA" dirty="0" smtClean="0"/>
              <a:t>Заходи </a:t>
            </a:r>
            <a:r>
              <a:rPr lang="uk-UA" dirty="0"/>
              <a:t>щодо зменшення тепловтрат через огороджувальні конструкції будівлі (стіни, цоколь, дах, перекриття горища та підвалу, двері, світлопрозорі конструкції тощо);</a:t>
            </a:r>
            <a:endParaRPr lang="ru-RU" dirty="0"/>
          </a:p>
          <a:p>
            <a:pPr lvl="0" algn="just"/>
            <a:r>
              <a:rPr lang="uk-UA" dirty="0"/>
              <a:t>Модернізація системи опалення будівлі (балансування системи, радіатори з термостатичним регулюванням, </a:t>
            </a:r>
            <a:r>
              <a:rPr lang="uk-UA" dirty="0" smtClean="0"/>
              <a:t>ІТП з </a:t>
            </a:r>
            <a:r>
              <a:rPr lang="uk-UA" dirty="0" err="1"/>
              <a:t>погодозалежним</a:t>
            </a:r>
            <a:r>
              <a:rPr lang="uk-UA" dirty="0"/>
              <a:t> керуванням тощо);</a:t>
            </a:r>
            <a:endParaRPr lang="ru-RU" dirty="0"/>
          </a:p>
          <a:p>
            <a:pPr lvl="0" algn="just"/>
            <a:r>
              <a:rPr lang="uk-UA" dirty="0"/>
              <a:t>Модернізація систем вентиляції з використанням механічних системи з </a:t>
            </a:r>
            <a:r>
              <a:rPr lang="uk-UA" dirty="0" err="1"/>
              <a:t>теплоутилізацією</a:t>
            </a:r>
            <a:r>
              <a:rPr lang="uk-UA" dirty="0"/>
              <a:t> (децентралізовані, централізовані);</a:t>
            </a:r>
            <a:endParaRPr lang="ru-RU" dirty="0"/>
          </a:p>
          <a:p>
            <a:pPr lvl="0" algn="just"/>
            <a:r>
              <a:rPr lang="uk-UA" dirty="0"/>
              <a:t>Модернізація системи освітлення з використанням засобів автоматичного регулювання відповідно до рівня природного освітлення (</a:t>
            </a:r>
            <a:r>
              <a:rPr lang="en-US" dirty="0"/>
              <a:t>daylighting</a:t>
            </a:r>
            <a:r>
              <a:rPr lang="uk-UA" dirty="0"/>
              <a:t>);</a:t>
            </a:r>
            <a:endParaRPr lang="ru-RU" dirty="0"/>
          </a:p>
          <a:p>
            <a:pPr lvl="0" algn="just"/>
            <a:r>
              <a:rPr lang="uk-UA" dirty="0"/>
              <a:t>Моделювання переривчастих режимів роботи системи опалення громадських та житлових будівель з різними джерелами теплопостачання;</a:t>
            </a:r>
            <a:endParaRPr lang="ru-RU" dirty="0"/>
          </a:p>
          <a:p>
            <a:pPr lvl="0" algn="just"/>
            <a:r>
              <a:rPr lang="uk-UA" dirty="0"/>
              <a:t>Дослідження доцільності застосування різних типів систем з використанням поновлюваних та нетрадиційних джерел в громадських будівлях;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562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ЗОШ №67 м. Києва у </a:t>
            </a:r>
            <a:r>
              <a:rPr lang="en-US" dirty="0" err="1" smtClean="0"/>
              <a:t>DesignBuilder</a:t>
            </a:r>
            <a:endParaRPr lang="ru-RU" dirty="0"/>
          </a:p>
        </p:txBody>
      </p:sp>
      <p:pic>
        <p:nvPicPr>
          <p:cNvPr id="4" name="Picture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2331" y="4134118"/>
            <a:ext cx="3015534" cy="2044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/>
          <p:cNvPicPr/>
          <p:nvPr/>
        </p:nvPicPr>
        <p:blipFill rotWithShape="1">
          <a:blip r:embed="rId3" cstate="print"/>
          <a:srcRect l="32422" t="38485" r="32656" b="5578"/>
          <a:stretch/>
        </p:blipFill>
        <p:spPr bwMode="auto">
          <a:xfrm>
            <a:off x="397367" y="4134118"/>
            <a:ext cx="3015534" cy="20348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1"/>
          <p:cNvPicPr/>
          <p:nvPr/>
        </p:nvPicPr>
        <p:blipFill rotWithShape="1">
          <a:blip r:embed="rId4" cstate="print"/>
          <a:srcRect l="26486" t="35128" r="13201" b="22111"/>
          <a:stretch/>
        </p:blipFill>
        <p:spPr bwMode="auto">
          <a:xfrm>
            <a:off x="3412901" y="4134119"/>
            <a:ext cx="5589430" cy="20348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688518" y="1702968"/>
            <a:ext cx="850348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dirty="0" smtClean="0"/>
              <a:t>Побудована 1963 року;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dirty="0" smtClean="0"/>
              <a:t>Н-подібна форма;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dirty="0" smtClean="0"/>
              <a:t>540 учнів;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dirty="0" smtClean="0"/>
              <a:t>Централізоване теплопостачання. Наявний ІТП;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dirty="0" smtClean="0"/>
              <a:t>Температура в приміщеннях 13-22°С в опалювальний період;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dirty="0" smtClean="0"/>
              <a:t>Розбалансована система теплопостачання;</a:t>
            </a: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67" y="1750928"/>
            <a:ext cx="3177587" cy="238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8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817180" cy="1325563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/>
              <a:t>Інформація </a:t>
            </a:r>
            <a:r>
              <a:rPr lang="uk-UA" sz="3600" dirty="0"/>
              <a:t>щодо огороджувальних конструкцій</a:t>
            </a:r>
            <a:endParaRPr lang="ru-RU" sz="36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4143086"/>
              </p:ext>
            </p:extLst>
          </p:nvPr>
        </p:nvGraphicFramePr>
        <p:xfrm>
          <a:off x="1397894" y="1385150"/>
          <a:ext cx="9697792" cy="50832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32872">
                  <a:extLst>
                    <a:ext uri="{9D8B030D-6E8A-4147-A177-3AD203B41FA5}">
                      <a16:colId xmlns:a16="http://schemas.microsoft.com/office/drawing/2014/main" val="1005055297"/>
                    </a:ext>
                  </a:extLst>
                </a:gridCol>
                <a:gridCol w="2532872">
                  <a:extLst>
                    <a:ext uri="{9D8B030D-6E8A-4147-A177-3AD203B41FA5}">
                      <a16:colId xmlns:a16="http://schemas.microsoft.com/office/drawing/2014/main" val="2062181568"/>
                    </a:ext>
                  </a:extLst>
                </a:gridCol>
                <a:gridCol w="2322849">
                  <a:extLst>
                    <a:ext uri="{9D8B030D-6E8A-4147-A177-3AD203B41FA5}">
                      <a16:colId xmlns:a16="http://schemas.microsoft.com/office/drawing/2014/main" val="3983746330"/>
                    </a:ext>
                  </a:extLst>
                </a:gridCol>
                <a:gridCol w="2309199">
                  <a:extLst>
                    <a:ext uri="{9D8B030D-6E8A-4147-A177-3AD203B41FA5}">
                      <a16:colId xmlns:a16="http://schemas.microsoft.com/office/drawing/2014/main" val="1968757659"/>
                    </a:ext>
                  </a:extLst>
                </a:gridCol>
              </a:tblGrid>
              <a:tr h="491072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Огородж</a:t>
                      </a: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конструкція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 ОК, м</a:t>
                      </a:r>
                      <a:r>
                        <a:rPr lang="uk-UA" sz="18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Вт/м</a:t>
                      </a:r>
                      <a:r>
                        <a:rPr lang="uk-UA" sz="18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·К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92063328"/>
                  </a:ext>
                </a:extLst>
              </a:tr>
              <a:tr h="237537">
                <a:tc rowSpan="2"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Зовнішні стіни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Цегляні ЗС1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2132,54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0,831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57570010"/>
                  </a:ext>
                </a:extLst>
              </a:tr>
              <a:tr h="2535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Цегляні ЗС2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930,9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0,999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31092657"/>
                  </a:ext>
                </a:extLst>
              </a:tr>
              <a:tr h="491072">
                <a:tc rowSpan="3"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Вікна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Металопластикові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458,94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1,88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67968335"/>
                  </a:ext>
                </a:extLst>
              </a:tr>
              <a:tr h="2375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Дерев’яні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423,26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2,63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31101070"/>
                  </a:ext>
                </a:extLst>
              </a:tr>
              <a:tr h="2375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Склоблоки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208,58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5,52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64422920"/>
                  </a:ext>
                </a:extLst>
              </a:tr>
              <a:tr h="237537">
                <a:tc rowSpan="3"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Двері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Дерев'яні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5,4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4,16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54959451"/>
                  </a:ext>
                </a:extLst>
              </a:tr>
              <a:tr h="2375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Залізні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3,34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80000924"/>
                  </a:ext>
                </a:extLst>
              </a:tr>
              <a:tr h="4910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Металопластикові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15,84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1,66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22444531"/>
                  </a:ext>
                </a:extLst>
              </a:tr>
              <a:tr h="744607">
                <a:tc rowSpan="2"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Дах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 опалювальним приміщенням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1166,3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2,956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21620437"/>
                  </a:ext>
                </a:extLst>
              </a:tr>
              <a:tr h="2375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Горище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1049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0,71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0521878"/>
                  </a:ext>
                </a:extLst>
              </a:tr>
              <a:tr h="237537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Підлога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6 411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734920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806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5322" y="178090"/>
            <a:ext cx="10515600" cy="1325563"/>
          </a:xfrm>
        </p:spPr>
        <p:txBody>
          <a:bodyPr>
            <a:normAutofit/>
          </a:bodyPr>
          <a:lstStyle/>
          <a:p>
            <a:r>
              <a:rPr lang="uk-UA" sz="3600" dirty="0" smtClean="0"/>
              <a:t>Моделювання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2290" y="1503653"/>
            <a:ext cx="10515600" cy="4351338"/>
          </a:xfrm>
        </p:spPr>
        <p:txBody>
          <a:bodyPr/>
          <a:lstStyle/>
          <a:p>
            <a:pPr lvl="0" algn="just"/>
            <a:r>
              <a:rPr lang="uk-UA" dirty="0"/>
              <a:t>Фактична модель – </a:t>
            </a:r>
            <a:r>
              <a:rPr lang="uk-UA" i="1" dirty="0"/>
              <a:t>відображає існуючі температурні умови та повітрообмін</a:t>
            </a:r>
            <a:endParaRPr lang="ru-RU" i="1" dirty="0"/>
          </a:p>
          <a:p>
            <a:pPr lvl="0" algn="just"/>
            <a:r>
              <a:rPr lang="uk-UA" dirty="0"/>
              <a:t>Базова модель – </a:t>
            </a:r>
            <a:r>
              <a:rPr lang="uk-UA" i="1" dirty="0"/>
              <a:t>умови комфортності та повітрообміну доведені до нормативних показників </a:t>
            </a:r>
            <a:r>
              <a:rPr lang="uk-UA" i="1" dirty="0" smtClean="0"/>
              <a:t>(впровадження </a:t>
            </a:r>
            <a:r>
              <a:rPr lang="uk-UA" i="1" dirty="0"/>
              <a:t>механічної системи вентиляції)</a:t>
            </a:r>
            <a:endParaRPr lang="ru-RU" i="1" dirty="0"/>
          </a:p>
          <a:p>
            <a:pPr lvl="0" algn="just"/>
            <a:r>
              <a:rPr lang="uk-UA" dirty="0"/>
              <a:t>Запропонована модель – </a:t>
            </a:r>
            <a:r>
              <a:rPr lang="uk-UA" i="1" dirty="0"/>
              <a:t>теплотехнічні характеристики огороджувальних конструкцій відповідають сучасним вимогам, використовується режим чергового опалення </a:t>
            </a:r>
            <a:r>
              <a:rPr lang="uk-UA" i="1" dirty="0" smtClean="0"/>
              <a:t>в </a:t>
            </a:r>
            <a:r>
              <a:rPr lang="uk-UA" i="1" dirty="0"/>
              <a:t>періоди незайнятості будівлі, впроваджується система припливно-витяжної вентиляції з </a:t>
            </a:r>
            <a:r>
              <a:rPr lang="uk-UA" i="1" dirty="0" err="1"/>
              <a:t>теплоутилізацією</a:t>
            </a:r>
            <a:r>
              <a:rPr lang="uk-UA" i="1" dirty="0"/>
              <a:t>.</a:t>
            </a:r>
            <a:endParaRPr lang="ru-RU" i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164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</TotalTime>
  <Words>974</Words>
  <Application>Microsoft Office PowerPoint</Application>
  <PresentationFormat>Широкоэкранный</PresentationFormat>
  <Paragraphs>144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ВИКОРИСТАННЯ ЕНЕРГЕТИЧНОГО МОДЕЛЮВАННЯ БУДІВЕЛЬ ПРИ РОЗРОБЦІ ПРОЕКТІВ З ПІДВИЩЕННЯ ЕНЕРГОЕФЕКТИВНОСТІ</vt:lpstr>
      <vt:lpstr>Підходи до оцінки енергоефективності</vt:lpstr>
      <vt:lpstr>Динамічне енергетичне моделювання</vt:lpstr>
      <vt:lpstr>RETScreen, EnergyPlus, TRNSYS, eQUEST, DesignBuilder</vt:lpstr>
      <vt:lpstr>RETScreen, EnergyPlus, TRNSYS, eQUEST, DesignBuilder</vt:lpstr>
      <vt:lpstr>Найбільш поширені рішення, які аналізуються</vt:lpstr>
      <vt:lpstr>ЗОШ №67 м. Києва у DesignBuilder</vt:lpstr>
      <vt:lpstr>Інформація щодо огороджувальних конструкцій</vt:lpstr>
      <vt:lpstr>Моделювання</vt:lpstr>
      <vt:lpstr>Запропонована модель. Результати:</vt:lpstr>
      <vt:lpstr>PV*SOL. Результати:</vt:lpstr>
      <vt:lpstr>Т*SOL. Результати:</vt:lpstr>
      <vt:lpstr>ВИСНОВКИ</vt:lpstr>
      <vt:lpstr>Дякую за увагу!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ВИКОРИСТАННЯ ЕНЕРГЕТИЧНОГО МОДЕЛЮВАННЯ БУДІВЕЛЬ ПРИ РОЗРОБЦІ ПРОЕКТІВ З ПІДВИЩЕННЯ ЕНЕРГОЕФЕКТИВНОСТІ</dc:title>
  <dc:creator>User</dc:creator>
  <cp:lastModifiedBy>User</cp:lastModifiedBy>
  <cp:revision>15</cp:revision>
  <dcterms:created xsi:type="dcterms:W3CDTF">2019-10-23T11:49:53Z</dcterms:created>
  <dcterms:modified xsi:type="dcterms:W3CDTF">2019-10-24T05:41:05Z</dcterms:modified>
</cp:coreProperties>
</file>