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1"/>
  </p:notesMasterIdLst>
  <p:sldIdLst>
    <p:sldId id="256" r:id="rId2"/>
    <p:sldId id="269" r:id="rId3"/>
    <p:sldId id="270"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258" r:id="rId38"/>
    <p:sldId id="259" r:id="rId39"/>
    <p:sldId id="272" r:id="rId40"/>
    <p:sldId id="260" r:id="rId41"/>
    <p:sldId id="271" r:id="rId42"/>
    <p:sldId id="261" r:id="rId43"/>
    <p:sldId id="262" r:id="rId44"/>
    <p:sldId id="263" r:id="rId45"/>
    <p:sldId id="264" r:id="rId46"/>
    <p:sldId id="265" r:id="rId47"/>
    <p:sldId id="266" r:id="rId48"/>
    <p:sldId id="267" r:id="rId49"/>
    <p:sldId id="268" r:id="rId50"/>
  </p:sldIdLst>
  <p:sldSz cx="9144000" cy="5143500" type="screen16x9"/>
  <p:notesSz cx="9144000" cy="51435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014"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257175"/>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5180013" y="0"/>
            <a:ext cx="3962400" cy="257175"/>
          </a:xfrm>
          <a:prstGeom prst="rect">
            <a:avLst/>
          </a:prstGeom>
        </p:spPr>
        <p:txBody>
          <a:bodyPr vert="horz" lIns="91440" tIns="45720" rIns="91440" bIns="45720" rtlCol="0"/>
          <a:lstStyle>
            <a:lvl1pPr algn="r">
              <a:defRPr sz="1200"/>
            </a:lvl1pPr>
          </a:lstStyle>
          <a:p>
            <a:fld id="{91272E2D-71BD-4732-8E6A-B0EF10D4EEE4}" type="datetimeFigureOut">
              <a:rPr lang="uk-UA" smtClean="0"/>
              <a:t>22.09.2024</a:t>
            </a:fld>
            <a:endParaRPr lang="uk-UA"/>
          </a:p>
        </p:txBody>
      </p:sp>
      <p:sp>
        <p:nvSpPr>
          <p:cNvPr id="4" name="Образ слайда 3"/>
          <p:cNvSpPr>
            <a:spLocks noGrp="1" noRot="1" noChangeAspect="1"/>
          </p:cNvSpPr>
          <p:nvPr>
            <p:ph type="sldImg" idx="2"/>
          </p:nvPr>
        </p:nvSpPr>
        <p:spPr>
          <a:xfrm>
            <a:off x="3028950" y="642938"/>
            <a:ext cx="3086100" cy="1736725"/>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914400" y="2474913"/>
            <a:ext cx="7315200" cy="20256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4886325"/>
            <a:ext cx="3962400" cy="257175"/>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5180013" y="4886325"/>
            <a:ext cx="3962400" cy="257175"/>
          </a:xfrm>
          <a:prstGeom prst="rect">
            <a:avLst/>
          </a:prstGeom>
        </p:spPr>
        <p:txBody>
          <a:bodyPr vert="horz" lIns="91440" tIns="45720" rIns="91440" bIns="45720" rtlCol="0" anchor="b"/>
          <a:lstStyle>
            <a:lvl1pPr algn="r">
              <a:defRPr sz="1200"/>
            </a:lvl1pPr>
          </a:lstStyle>
          <a:p>
            <a:fld id="{51F9B083-81CA-4CFF-BE6F-93BED4102873}" type="slidenum">
              <a:rPr lang="uk-UA" smtClean="0"/>
              <a:t>‹#›</a:t>
            </a:fld>
            <a:endParaRPr lang="uk-UA"/>
          </a:p>
        </p:txBody>
      </p:sp>
    </p:spTree>
    <p:extLst>
      <p:ext uri="{BB962C8B-B14F-4D97-AF65-F5344CB8AC3E}">
        <p14:creationId xmlns:p14="http://schemas.microsoft.com/office/powerpoint/2010/main" val="3137140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15</a:t>
            </a:fld>
            <a:endParaRPr lang="uk-UA"/>
          </a:p>
        </p:txBody>
      </p:sp>
    </p:spTree>
    <p:extLst>
      <p:ext uri="{BB962C8B-B14F-4D97-AF65-F5344CB8AC3E}">
        <p14:creationId xmlns:p14="http://schemas.microsoft.com/office/powerpoint/2010/main" val="1527765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24</a:t>
            </a:fld>
            <a:endParaRPr lang="uk-UA"/>
          </a:p>
        </p:txBody>
      </p:sp>
    </p:spTree>
    <p:extLst>
      <p:ext uri="{BB962C8B-B14F-4D97-AF65-F5344CB8AC3E}">
        <p14:creationId xmlns:p14="http://schemas.microsoft.com/office/powerpoint/2010/main" val="1111694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25</a:t>
            </a:fld>
            <a:endParaRPr lang="uk-UA"/>
          </a:p>
        </p:txBody>
      </p:sp>
    </p:spTree>
    <p:extLst>
      <p:ext uri="{BB962C8B-B14F-4D97-AF65-F5344CB8AC3E}">
        <p14:creationId xmlns:p14="http://schemas.microsoft.com/office/powerpoint/2010/main" val="2696680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26</a:t>
            </a:fld>
            <a:endParaRPr lang="uk-UA"/>
          </a:p>
        </p:txBody>
      </p:sp>
    </p:spTree>
    <p:extLst>
      <p:ext uri="{BB962C8B-B14F-4D97-AF65-F5344CB8AC3E}">
        <p14:creationId xmlns:p14="http://schemas.microsoft.com/office/powerpoint/2010/main" val="4082712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27</a:t>
            </a:fld>
            <a:endParaRPr lang="uk-UA"/>
          </a:p>
        </p:txBody>
      </p:sp>
    </p:spTree>
    <p:extLst>
      <p:ext uri="{BB962C8B-B14F-4D97-AF65-F5344CB8AC3E}">
        <p14:creationId xmlns:p14="http://schemas.microsoft.com/office/powerpoint/2010/main" val="307730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28</a:t>
            </a:fld>
            <a:endParaRPr lang="uk-UA"/>
          </a:p>
        </p:txBody>
      </p:sp>
    </p:spTree>
    <p:extLst>
      <p:ext uri="{BB962C8B-B14F-4D97-AF65-F5344CB8AC3E}">
        <p14:creationId xmlns:p14="http://schemas.microsoft.com/office/powerpoint/2010/main" val="1092780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29</a:t>
            </a:fld>
            <a:endParaRPr lang="uk-UA"/>
          </a:p>
        </p:txBody>
      </p:sp>
    </p:spTree>
    <p:extLst>
      <p:ext uri="{BB962C8B-B14F-4D97-AF65-F5344CB8AC3E}">
        <p14:creationId xmlns:p14="http://schemas.microsoft.com/office/powerpoint/2010/main" val="537035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30</a:t>
            </a:fld>
            <a:endParaRPr lang="uk-UA"/>
          </a:p>
        </p:txBody>
      </p:sp>
    </p:spTree>
    <p:extLst>
      <p:ext uri="{BB962C8B-B14F-4D97-AF65-F5344CB8AC3E}">
        <p14:creationId xmlns:p14="http://schemas.microsoft.com/office/powerpoint/2010/main" val="507019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31</a:t>
            </a:fld>
            <a:endParaRPr lang="uk-UA"/>
          </a:p>
        </p:txBody>
      </p:sp>
    </p:spTree>
    <p:extLst>
      <p:ext uri="{BB962C8B-B14F-4D97-AF65-F5344CB8AC3E}">
        <p14:creationId xmlns:p14="http://schemas.microsoft.com/office/powerpoint/2010/main" val="2974982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32</a:t>
            </a:fld>
            <a:endParaRPr lang="uk-UA"/>
          </a:p>
        </p:txBody>
      </p:sp>
    </p:spTree>
    <p:extLst>
      <p:ext uri="{BB962C8B-B14F-4D97-AF65-F5344CB8AC3E}">
        <p14:creationId xmlns:p14="http://schemas.microsoft.com/office/powerpoint/2010/main" val="4183983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33</a:t>
            </a:fld>
            <a:endParaRPr lang="uk-UA"/>
          </a:p>
        </p:txBody>
      </p:sp>
    </p:spTree>
    <p:extLst>
      <p:ext uri="{BB962C8B-B14F-4D97-AF65-F5344CB8AC3E}">
        <p14:creationId xmlns:p14="http://schemas.microsoft.com/office/powerpoint/2010/main" val="947397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16</a:t>
            </a:fld>
            <a:endParaRPr lang="uk-UA"/>
          </a:p>
        </p:txBody>
      </p:sp>
    </p:spTree>
    <p:extLst>
      <p:ext uri="{BB962C8B-B14F-4D97-AF65-F5344CB8AC3E}">
        <p14:creationId xmlns:p14="http://schemas.microsoft.com/office/powerpoint/2010/main" val="39225106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34</a:t>
            </a:fld>
            <a:endParaRPr lang="uk-UA"/>
          </a:p>
        </p:txBody>
      </p:sp>
    </p:spTree>
    <p:extLst>
      <p:ext uri="{BB962C8B-B14F-4D97-AF65-F5344CB8AC3E}">
        <p14:creationId xmlns:p14="http://schemas.microsoft.com/office/powerpoint/2010/main" val="29467016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35</a:t>
            </a:fld>
            <a:endParaRPr lang="uk-UA"/>
          </a:p>
        </p:txBody>
      </p:sp>
    </p:spTree>
    <p:extLst>
      <p:ext uri="{BB962C8B-B14F-4D97-AF65-F5344CB8AC3E}">
        <p14:creationId xmlns:p14="http://schemas.microsoft.com/office/powerpoint/2010/main" val="19134393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36</a:t>
            </a:fld>
            <a:endParaRPr lang="uk-UA"/>
          </a:p>
        </p:txBody>
      </p:sp>
    </p:spTree>
    <p:extLst>
      <p:ext uri="{BB962C8B-B14F-4D97-AF65-F5344CB8AC3E}">
        <p14:creationId xmlns:p14="http://schemas.microsoft.com/office/powerpoint/2010/main" val="2557603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17</a:t>
            </a:fld>
            <a:endParaRPr lang="uk-UA"/>
          </a:p>
        </p:txBody>
      </p:sp>
    </p:spTree>
    <p:extLst>
      <p:ext uri="{BB962C8B-B14F-4D97-AF65-F5344CB8AC3E}">
        <p14:creationId xmlns:p14="http://schemas.microsoft.com/office/powerpoint/2010/main" val="506610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18</a:t>
            </a:fld>
            <a:endParaRPr lang="uk-UA"/>
          </a:p>
        </p:txBody>
      </p:sp>
    </p:spTree>
    <p:extLst>
      <p:ext uri="{BB962C8B-B14F-4D97-AF65-F5344CB8AC3E}">
        <p14:creationId xmlns:p14="http://schemas.microsoft.com/office/powerpoint/2010/main" val="574399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19</a:t>
            </a:fld>
            <a:endParaRPr lang="uk-UA"/>
          </a:p>
        </p:txBody>
      </p:sp>
    </p:spTree>
    <p:extLst>
      <p:ext uri="{BB962C8B-B14F-4D97-AF65-F5344CB8AC3E}">
        <p14:creationId xmlns:p14="http://schemas.microsoft.com/office/powerpoint/2010/main" val="2252746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20</a:t>
            </a:fld>
            <a:endParaRPr lang="uk-UA"/>
          </a:p>
        </p:txBody>
      </p:sp>
    </p:spTree>
    <p:extLst>
      <p:ext uri="{BB962C8B-B14F-4D97-AF65-F5344CB8AC3E}">
        <p14:creationId xmlns:p14="http://schemas.microsoft.com/office/powerpoint/2010/main" val="3376594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21</a:t>
            </a:fld>
            <a:endParaRPr lang="uk-UA"/>
          </a:p>
        </p:txBody>
      </p:sp>
    </p:spTree>
    <p:extLst>
      <p:ext uri="{BB962C8B-B14F-4D97-AF65-F5344CB8AC3E}">
        <p14:creationId xmlns:p14="http://schemas.microsoft.com/office/powerpoint/2010/main" val="695596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22</a:t>
            </a:fld>
            <a:endParaRPr lang="uk-UA"/>
          </a:p>
        </p:txBody>
      </p:sp>
    </p:spTree>
    <p:extLst>
      <p:ext uri="{BB962C8B-B14F-4D97-AF65-F5344CB8AC3E}">
        <p14:creationId xmlns:p14="http://schemas.microsoft.com/office/powerpoint/2010/main" val="1077201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5"/>
          </p:nvPr>
        </p:nvSpPr>
        <p:spPr/>
        <p:txBody>
          <a:bodyPr/>
          <a:lstStyle/>
          <a:p>
            <a:fld id="{51F9B083-81CA-4CFF-BE6F-93BED4102873}" type="slidenum">
              <a:rPr lang="uk-UA" smtClean="0"/>
              <a:t>23</a:t>
            </a:fld>
            <a:endParaRPr lang="uk-UA"/>
          </a:p>
        </p:txBody>
      </p:sp>
    </p:spTree>
    <p:extLst>
      <p:ext uri="{BB962C8B-B14F-4D97-AF65-F5344CB8AC3E}">
        <p14:creationId xmlns:p14="http://schemas.microsoft.com/office/powerpoint/2010/main" val="1262534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sz="4400" b="1" i="0">
                <a:solidFill>
                  <a:srgbClr val="365F92"/>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365F92"/>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365F92"/>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365F92"/>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a:p>
        </p:txBody>
      </p:sp>
      <p:sp>
        <p:nvSpPr>
          <p:cNvPr id="17" name="bg object 17"/>
          <p:cNvSpPr/>
          <p:nvPr/>
        </p:nvSpPr>
        <p:spPr>
          <a:xfrm>
            <a:off x="4572" y="0"/>
            <a:ext cx="9139555" cy="916305"/>
          </a:xfrm>
          <a:custGeom>
            <a:avLst/>
            <a:gdLst/>
            <a:ahLst/>
            <a:cxnLst/>
            <a:rect l="l" t="t" r="r" b="b"/>
            <a:pathLst>
              <a:path w="9139555" h="916305">
                <a:moveTo>
                  <a:pt x="0" y="0"/>
                </a:moveTo>
                <a:lnTo>
                  <a:pt x="0" y="915924"/>
                </a:lnTo>
                <a:lnTo>
                  <a:pt x="9139428" y="915924"/>
                </a:lnTo>
                <a:lnTo>
                  <a:pt x="9139428" y="0"/>
                </a:lnTo>
                <a:lnTo>
                  <a:pt x="0" y="0"/>
                </a:lnTo>
                <a:close/>
              </a:path>
            </a:pathLst>
          </a:custGeom>
          <a:solidFill>
            <a:srgbClr val="FFFFFF"/>
          </a:solidFill>
        </p:spPr>
        <p:txBody>
          <a:bodyPr wrap="square" lIns="0" tIns="0" rIns="0" bIns="0" rtlCol="0"/>
          <a:lstStyle/>
          <a:p>
            <a:endParaRPr/>
          </a:p>
        </p:txBody>
      </p:sp>
      <p:sp>
        <p:nvSpPr>
          <p:cNvPr id="18" name="bg object 18"/>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2" name="Holder 2"/>
          <p:cNvSpPr>
            <a:spLocks noGrp="1"/>
          </p:cNvSpPr>
          <p:nvPr>
            <p:ph type="title"/>
          </p:nvPr>
        </p:nvSpPr>
        <p:spPr>
          <a:xfrm>
            <a:off x="945286" y="1558035"/>
            <a:ext cx="7253427" cy="1343025"/>
          </a:xfrm>
          <a:prstGeom prst="rect">
            <a:avLst/>
          </a:prstGeom>
        </p:spPr>
        <p:txBody>
          <a:bodyPr wrap="square" lIns="0" tIns="0" rIns="0" bIns="0">
            <a:spAutoFit/>
          </a:bodyPr>
          <a:lstStyle>
            <a:lvl1pPr>
              <a:defRPr sz="4400" b="1" i="0">
                <a:solidFill>
                  <a:srgbClr val="365F92"/>
                </a:solidFill>
                <a:latin typeface="Arial"/>
                <a:cs typeface="Arial"/>
              </a:defRPr>
            </a:lvl1pPr>
          </a:lstStyle>
          <a:p>
            <a:endParaRPr/>
          </a:p>
        </p:txBody>
      </p:sp>
      <p:sp>
        <p:nvSpPr>
          <p:cNvPr id="3" name="Holder 3"/>
          <p:cNvSpPr>
            <a:spLocks noGrp="1"/>
          </p:cNvSpPr>
          <p:nvPr>
            <p:ph type="body" idx="1"/>
          </p:nvPr>
        </p:nvSpPr>
        <p:spPr>
          <a:xfrm>
            <a:off x="733551" y="1172248"/>
            <a:ext cx="7676896" cy="3282315"/>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9/22/2024</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zakon.rada.gov.ua/laws/show/660-2018-%D1%80#Tex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zakon.rada.gov.ua/laws/show/261-2016-%D0%BF#Text" TargetMode="External"/><Relationship Id="rId2" Type="http://schemas.openxmlformats.org/officeDocument/2006/relationships/hyperlink" Target="https://zakon.rada.gov.ua/laws/show/502-2023-%D0%BF#n15" TargetMode="External"/><Relationship Id="rId1" Type="http://schemas.openxmlformats.org/officeDocument/2006/relationships/slideLayout" Target="../slideLayouts/slideLayout2.xml"/><Relationship Id="rId5" Type="http://schemas.openxmlformats.org/officeDocument/2006/relationships/hyperlink" Target="https://zakon.rada.gov.ua/laws/show/z0016-17#Text" TargetMode="External"/><Relationship Id="rId4" Type="http://schemas.openxmlformats.org/officeDocument/2006/relationships/hyperlink" Target="https://zakon.rada.gov.ua/laws/show/5207-17#Text"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on.gov.ua/ua/npa/pro-zatverdzhennya-polozhennya-pro-poryadok-vidrahuvannya-pererivannya-navchannya-ponovlennya-i-perevedennya-osib-yaki-navchayutsya-u-zakladah-vishoyi-osviti-takozh-nadannya-yim-akademichnoyi-vidpustki" TargetMode="External"/><Relationship Id="rId3" Type="http://schemas.openxmlformats.org/officeDocument/2006/relationships/hyperlink" Target="https://zakon.rada.gov.ua/laws/show/994_308#Text" TargetMode="External"/><Relationship Id="rId7" Type="http://schemas.openxmlformats.org/officeDocument/2006/relationships/hyperlink" Target="https://zakon.rada.gov.ua/laws/show/576-2021-%D0%BF#Text" TargetMode="External"/><Relationship Id="rId2" Type="http://schemas.openxmlformats.org/officeDocument/2006/relationships/hyperlink" Target="https://zakon.rada.gov.ua/laws/show/1273-14#Text" TargetMode="External"/><Relationship Id="rId1" Type="http://schemas.openxmlformats.org/officeDocument/2006/relationships/slideLayout" Target="../slideLayouts/slideLayout2.xml"/><Relationship Id="rId6" Type="http://schemas.openxmlformats.org/officeDocument/2006/relationships/hyperlink" Target="https://zakon.rada.gov.ua/laws/show/z1188-16#Text" TargetMode="External"/><Relationship Id="rId5" Type="http://schemas.openxmlformats.org/officeDocument/2006/relationships/hyperlink" Target="https://zakon.rada.gov.ua/laws/show/z0614-15#Text" TargetMode="External"/><Relationship Id="rId10" Type="http://schemas.openxmlformats.org/officeDocument/2006/relationships/hyperlink" Target="https://zakon.rada.gov.ua/laws/show/z0793-16#n13" TargetMode="External"/><Relationship Id="rId4" Type="http://schemas.openxmlformats.org/officeDocument/2006/relationships/hyperlink" Target="https://zakon.rada.gov.ua/laws/show/z0427-96#Text" TargetMode="External"/><Relationship Id="rId9" Type="http://schemas.openxmlformats.org/officeDocument/2006/relationships/hyperlink" Target="https://zakon.rada.gov.ua/laws/show/579-2015-%D0%BF#n8"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zakon.rada.gov.ua/laws/show/z0703-13#Text" TargetMode="External"/><Relationship Id="rId2" Type="http://schemas.openxmlformats.org/officeDocument/2006/relationships/hyperlink" Target="https://mon.gov.ua/ua/osvita/visha-osvita/naukovo-metodichna-rada-ministerstva-osviti-i-nauki-ukrayini/zatverdzheni-standarti-vishoyi-osvit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zakon.rada.gov.ua/laws/show/502-2023-%D0%BF#n1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zakon.rada.gov.ua/laws/show/261-2016-%D0%BF#Text"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zakon.rada.gov.ua/laws/show/502-2023-%D0%BF#n15"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zakon.rada.gov.ua/laws/show/261-2016-%D0%BF#Text"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on.gov.ua/ua/osvita/visha-osvita/naukovo-metodichna-rada-ministerstva-osviti-i-nauki-ukrayini/zatverdzheni-standarti-vishoyi-osvit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on.gov.ua/storage/app/uploads/public/5eb/d47/497/5ebd47497d41e067624981.pdf" TargetMode="External"/><Relationship Id="rId4" Type="http://schemas.openxmlformats.org/officeDocument/2006/relationships/hyperlink" Target="https://osvita.ua/legislation/Vishya_osvita/45393/"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old.mon.gov.ua/files/normative/2017-10-%2026/8150/56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zakon.rada.gov.ua/laws/show/3792-12#Text" TargetMode="External"/><Relationship Id="rId4" Type="http://schemas.openxmlformats.org/officeDocument/2006/relationships/hyperlink" Target="https://bit.ly/3ixz6i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naqa.gov.ua/%d0%b7%d0%b0%d0%b3%d0%b0%d0%bb%d1%8c%d0%bd%d0%b0-%d1%96%d0%bd%d1%84%d0%be%d1%80%d0%bc%d0%b0%d1%86%d1%96%d1%8f-%d0%b0%d0%ba%d1%80%d0%b5%d0%b4%d0%b8%d1%82%d0%b0%d1%86%d1%96%d1%8f/" TargetMode="External"/><Relationship Id="rId2" Type="http://schemas.openxmlformats.org/officeDocument/2006/relationships/hyperlink" Target="https://naqa.gov.ua/" TargetMode="External"/><Relationship Id="rId1" Type="http://schemas.openxmlformats.org/officeDocument/2006/relationships/slideLayout" Target="../slideLayouts/slideLayout2.xml"/><Relationship Id="rId4" Type="http://schemas.openxmlformats.org/officeDocument/2006/relationships/hyperlink" Target="https://public.naqa.gov.ua/"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zakon.rada.gov.ua/laws/show/1187-2015-%D0%BF/ed20210620#Tex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zakon.rada.gov.ua/laws/show/800-2019-%D0%BF#Tex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zakon.rada.gov.ua/laws/show/z1255-10#Text" TargetMode="External"/><Relationship Id="rId4" Type="http://schemas.openxmlformats.org/officeDocument/2006/relationships/hyperlink" Target="https://zakon.rada.gov.ua/laws/show/z0183-16#Text"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zakon.rada.gov.ua/laws/show/1187-2015-%D0%BF#Tex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bit.ly/37w4DuV" TargetMode="External"/><Relationship Id="rId5" Type="http://schemas.openxmlformats.org/officeDocument/2006/relationships/hyperlink" Target="https://bit.ly/3iAlMtS" TargetMode="External"/><Relationship Id="rId4" Type="http://schemas.openxmlformats.org/officeDocument/2006/relationships/hyperlink" Target="https://zakon.rada.gov.ua/laws/show/z0044-05#Tex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zakon.rada.gov.ua/laws/show/796-2010-%D0%BF#Tex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zakon.rada.gov.ua/laws/show/z1229-16#Text" TargetMode="External"/><Relationship Id="rId3" Type="http://schemas.openxmlformats.org/officeDocument/2006/relationships/hyperlink" Target="https://zakon.rada.gov.ua/laws/show/1187-2015-%D0%BF/ed20210620#Text" TargetMode="External"/><Relationship Id="rId7" Type="http://schemas.openxmlformats.org/officeDocument/2006/relationships/hyperlink" Target="https://zakon.rada.gov.ua/laws/show/z0100-18#Text" TargetMode="External"/><Relationship Id="rId12" Type="http://schemas.openxmlformats.org/officeDocument/2006/relationships/hyperlink" Target="https://bit.ly/3CDCAI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zakon.rada.gov.ua/laws/show/2694-12#Text" TargetMode="External"/><Relationship Id="rId11" Type="http://schemas.openxmlformats.org/officeDocument/2006/relationships/hyperlink" Target="http://kb.nuos.edu.ua/repository/data/documents/Post_KMU_ta_MON/List_MON_1_9-664.pdf" TargetMode="External"/><Relationship Id="rId5" Type="http://schemas.openxmlformats.org/officeDocument/2006/relationships/hyperlink" Target="https://zakon.rada.gov.ua/laws/show/4004-12#Text" TargetMode="External"/><Relationship Id="rId10" Type="http://schemas.openxmlformats.org/officeDocument/2006/relationships/hyperlink" Target="https://zakon.rada.gov.ua/laws/show/z0612-19" TargetMode="External"/><Relationship Id="rId4" Type="http://schemas.openxmlformats.org/officeDocument/2006/relationships/hyperlink" Target="http://zakon0.rada.gov.ua/laws/show/322-08" TargetMode="External"/><Relationship Id="rId9" Type="http://schemas.openxmlformats.org/officeDocument/2006/relationships/hyperlink" Target="http://zakon3.rada.gov.ua/laws/show/z0806-06"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kmu.gov.ua/control/uk/cardnpd?docid=249638784" TargetMode="External"/><Relationship Id="rId7" Type="http://schemas.openxmlformats.org/officeDocument/2006/relationships/hyperlink" Target="https://zakon.rada.gov.ua/laws/show/z0885-18#Tex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zakon.rada.gov.ua/laws/show/1045-2016-%D0%BF#Text" TargetMode="External"/><Relationship Id="rId5" Type="http://schemas.openxmlformats.org/officeDocument/2006/relationships/hyperlink" Target="http://www.kmu.gov.ua/control/uk/cardnpd?docid=249638456" TargetMode="External"/><Relationship Id="rId4" Type="http://schemas.openxmlformats.org/officeDocument/2006/relationships/hyperlink" Target="https://zakon.rada.gov.ua/laws/show/1050-2016-%D0%BF#Text"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zakon.rada.gov.ua/laws/show/635-2019-%D0%BF#Tex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zakon.rada.gov.ua/laws/show/1187-2015-%D0%BF/ed20210620#Text" TargetMode="External"/><Relationship Id="rId4" Type="http://schemas.openxmlformats.org/officeDocument/2006/relationships/hyperlink" Target="https://mon.gov.ua/ua/npa/list-departamentu-atestaciyi-kadriv-vishoyi-kvalifikaciyi-ta-licenzuvannya-ministerstva-osviti-i-nauki-ukrayini-vid-07112018-67-1120"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zakon.rada.gov.ua/laws/show/5207-17#Tex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nazk.gov.ua/uk/documents/rishennya-vid-29-09-2017-839-pro-zatverdzhennya-metodychnyh-rekomendatsij-shhodo-zapobigannya-ta-vregulyuvannya-konfliktu-interesiv/" TargetMode="External"/><Relationship Id="rId5" Type="http://schemas.openxmlformats.org/officeDocument/2006/relationships/hyperlink" Target="https://zakon.rada.gov.ua/laws/show/1700-18#Text" TargetMode="External"/><Relationship Id="rId4" Type="http://schemas.openxmlformats.org/officeDocument/2006/relationships/hyperlink" Target="https://zakon.rada.gov.ua/laws/show/2866-15#Text"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zakon.rada.gov.ua/rada/show/v1010290-07#Text"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zakon.rada.gov.ua/laws/show/1341-2011-%D0%BF#Text" TargetMode="External"/><Relationship Id="rId2" Type="http://schemas.openxmlformats.org/officeDocument/2006/relationships/hyperlink" Target="https://mon.gov.ua/ua/osvita/visha-osvita/naukovo-metodichna-rada-ministerstva-osviti-i-nauki-ukrayini/zatverdzheni-standarti-vishoyi-osviti" TargetMode="External"/><Relationship Id="rId1" Type="http://schemas.openxmlformats.org/officeDocument/2006/relationships/slideLayout" Target="../slideLayouts/slideLayout2.xml"/><Relationship Id="rId4" Type="http://schemas.openxmlformats.org/officeDocument/2006/relationships/hyperlink" Target="https://naqa.gov.ua/%d1%83%d1%87%d0%b0%d1%81%d0%bd%d0%b8%d0%ba%d0%b0%d0%bc-%d0%b0%d0%ba%d1%80%d0%b5%d0%b4%d0%b8%d1%82%d0%b0%d1%86%d1%96%d0%b9%d0%bd%d0%be%d0%b3%d0%be-%d0%bf%d1%80%d0%be%d1%86%d0%b5%d1%81%d1%83/"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osvita.ua/legislation/Vishya_osvita/46856/"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zakon.rada.gov.ua/laws/show/2939-17#Tex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zakon.rada.gov.ua/laws/show/2939-17#Tex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zakon.rada.gov.ua/laws/show/502-2023-%D0%BF#n15"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eua.eu/downloads/publications/salzburg%20ii%20recommendations%202010.pdf" TargetMode="External"/><Relationship Id="rId4" Type="http://schemas.openxmlformats.org/officeDocument/2006/relationships/hyperlink" Target="https://zakon.rada.gov.ua/laws/show/261-2016-%D0%BF#Text"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zakon.rada.gov.ua/laws/show/502-2023-%D0%BF#n15"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zakon.rada.gov.ua/laws/show/261-2016-%D0%BF#Text"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youtu.be/8aYR53v0glY?si=gTiD8Ubq4FNlQRKg" TargetMode="Externa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3" Type="http://schemas.openxmlformats.org/officeDocument/2006/relationships/hyperlink" Target="https://naqa.gov.ua/wp-content/uploads/2024/05/%D0%A2%D0%B8%D0%BC%D1%87.%D0%BF%D0%BE%D1%80%D1%8F%D0%B4%D0%BE%D0%BA-%D0%B0%D0%BA%D1%80%D0%B5%D0%B4.%D0%9E%D0%9F-%D0%B2-%D1%83%D0%BC%D0%BE%D0%B2%D0%B0%D1%85-%D0%B2%D0%BE%D1%94%D0%BD%D0%BD%D0%BE%D0%B3%D0%BE-%D1%81%D1%82%D0%B0%D0%BD%D1%83_%D0%B7%D1%96-%D0%B7%D0%BC%D1%96%D0%BD%D0%B0%D0%BC%D0%B8.pdf" TargetMode="External"/><Relationship Id="rId2" Type="http://schemas.openxmlformats.org/officeDocument/2006/relationships/hyperlink" Target="https://zakon.rada.gov.ua/laws/show/295-2022-%D0%BF#Text" TargetMode="External"/><Relationship Id="rId1" Type="http://schemas.openxmlformats.org/officeDocument/2006/relationships/slideLayout" Target="../slideLayouts/slideLayout2.xml"/><Relationship Id="rId4" Type="http://schemas.openxmlformats.org/officeDocument/2006/relationships/hyperlink" Target="&#1056;&#8250;&#1056;&#1105;&#1057;&#1027;&#1057;&#8218;_&#1057;&#8240;&#1056;&#1109;&#1056;&#1169;&#1056;&#1109;_&#1056;&#183;&#1056;&#1030;&#1056;&#181;&#1057;&#1026;&#1056;&#1029;&#1056;&#181;&#1056;&#1029;&#1056;&#1029;&#1057;&#1039;_&#1056;&#8212;&#1056;&#8217;&#1056;&#1115;_03_2024_&#1056;&#1111;&#1057;&#1026;&#1056;&#1109;_&#1057;&#1107;&#1056;&#1112;&#1056;&#1109;&#1056;&#1030;&#1056;&#1029;&#1057;&#8211;.pdf"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zakon.rada.gov.ua/laws/show/1341-2011-%D0%BF#Text" TargetMode="External"/><Relationship Id="rId2" Type="http://schemas.openxmlformats.org/officeDocument/2006/relationships/hyperlink" Target="https://mon.gov.ua/ua/osvita/visha-osvita/naukovo-metodichna-rada-ministerstva-osviti-i-nauki-ukrayini/zatverdzheni-standarti-vishoyi-osvit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on.gov.ua/ua/osvita/visha-osvita/naukovo-metodichna-rada-ministerstva-osviti-i-nauki-ukrayini/zatverdzheni-standarti-vishoyi-osviti" TargetMode="External"/><Relationship Id="rId7" Type="http://schemas.openxmlformats.org/officeDocument/2006/relationships/hyperlink" Target="https://zakon.rada.gov.ua/rada/show/v-454729-15#Text" TargetMode="External"/><Relationship Id="rId2" Type="http://schemas.openxmlformats.org/officeDocument/2006/relationships/hyperlink" Target="https://zakon.rada.gov.ua/laws/show/1556-18#:~:text=%D1%81%D1%82%D0%B0%D1%82%D1%82%D1%8F%205.%20%D1%80%D1%96%D0%B2%D0%BD%D1%96%20%D1%82%D0%B0%20%D1%81%D1%82%D1%83%D0%BF%D0%B5%D0%BD%D1%96%20%D0%B2%D0%B8%D1%89%D0%BE%D1%96%20%D0%BE%D1%81%D0%B2%D1%96%D1%82%D0%B8" TargetMode="External"/><Relationship Id="rId1" Type="http://schemas.openxmlformats.org/officeDocument/2006/relationships/slideLayout" Target="../slideLayouts/slideLayout2.xml"/><Relationship Id="rId6" Type="http://schemas.openxmlformats.org/officeDocument/2006/relationships/hyperlink" Target="https://zakon.rada.gov.ua/rada/show/v-120729-15#Text" TargetMode="External"/><Relationship Id="rId5" Type="http://schemas.openxmlformats.org/officeDocument/2006/relationships/hyperlink" Target="https://zakon.rada.gov.ua/laws/show/261-2016-%D0%BF#Text" TargetMode="External"/><Relationship Id="rId4" Type="http://schemas.openxmlformats.org/officeDocument/2006/relationships/hyperlink" Target="https://zakon.rada.gov.ua/laws/show/502-2023-%D0%BF#n15"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zakon.rada.gov.ua/laws/show/z0454-21#Text" TargetMode="External"/><Relationship Id="rId2" Type="http://schemas.openxmlformats.org/officeDocument/2006/relationships/hyperlink" Target="https://mon.gov.ua/ua/osvita/visha-osvita/naukovo-metodichna-rada-ministerstva-osviti-i-nauki-ukrayini/zatverdzheni-standarti-vishoyi-osviti" TargetMode="External"/><Relationship Id="rId1" Type="http://schemas.openxmlformats.org/officeDocument/2006/relationships/slideLayout" Target="../slideLayouts/slideLayout2.xml"/><Relationship Id="rId5" Type="http://schemas.openxmlformats.org/officeDocument/2006/relationships/hyperlink" Target="https://zakon.rada.gov.ua/laws/show/261-2016-%D0%BF#Text" TargetMode="External"/><Relationship Id="rId4" Type="http://schemas.openxmlformats.org/officeDocument/2006/relationships/hyperlink" Target="https://zakon.rada.gov.ua/laws/show/502-2023-%D0%BF#n15"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zakon.rada.gov.ua/laws/show/z0035-93#Tex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it.ly/3lLd1Pl" TargetMode="External"/><Relationship Id="rId2" Type="http://schemas.openxmlformats.org/officeDocument/2006/relationships/hyperlink" Target="https://zakon.rada.gov.ua/rada/show/va327609-10#Text" TargetMode="External"/><Relationship Id="rId1" Type="http://schemas.openxmlformats.org/officeDocument/2006/relationships/slideLayout" Target="../slideLayouts/slideLayout2.xml"/><Relationship Id="rId6" Type="http://schemas.openxmlformats.org/officeDocument/2006/relationships/hyperlink" Target="https://zakon.rada.gov.ua/laws/show/z0798-16#n21" TargetMode="External"/><Relationship Id="rId5" Type="http://schemas.openxmlformats.org/officeDocument/2006/relationships/hyperlink" Target="https://zakon.rada.gov.ua/laws/show/322-08/ed20200101#Text" TargetMode="External"/><Relationship Id="rId4" Type="http://schemas.openxmlformats.org/officeDocument/2006/relationships/hyperlink" Target="https://zakon.rada.gov.ua/rada/show/v0557203-08#Tex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5143500"/>
            <a:chOff x="0" y="0"/>
            <a:chExt cx="9144000" cy="5143500"/>
          </a:xfrm>
        </p:grpSpPr>
        <p:sp>
          <p:nvSpPr>
            <p:cNvPr id="3" name="object 3"/>
            <p:cNvSpPr/>
            <p:nvPr/>
          </p:nvSpPr>
          <p:spPr>
            <a:xfrm>
              <a:off x="0" y="915924"/>
              <a:ext cx="9144000" cy="4154804"/>
            </a:xfrm>
            <a:custGeom>
              <a:avLst/>
              <a:gdLst/>
              <a:ahLst/>
              <a:cxnLst/>
              <a:rect l="l" t="t" r="r" b="b"/>
              <a:pathLst>
                <a:path w="9144000" h="4154804">
                  <a:moveTo>
                    <a:pt x="0" y="4154424"/>
                  </a:moveTo>
                  <a:lnTo>
                    <a:pt x="9144000" y="4154424"/>
                  </a:lnTo>
                  <a:lnTo>
                    <a:pt x="9144000" y="0"/>
                  </a:lnTo>
                  <a:lnTo>
                    <a:pt x="0" y="0"/>
                  </a:lnTo>
                  <a:lnTo>
                    <a:pt x="0" y="4154424"/>
                  </a:lnTo>
                  <a:close/>
                </a:path>
              </a:pathLst>
            </a:custGeom>
            <a:solidFill>
              <a:srgbClr val="EBF0F8"/>
            </a:solidFill>
          </p:spPr>
          <p:txBody>
            <a:bodyPr wrap="square" lIns="0" tIns="0" rIns="0" bIns="0" rtlCol="0"/>
            <a:lstStyle/>
            <a:p>
              <a:endParaRPr/>
            </a:p>
          </p:txBody>
        </p:sp>
        <p:sp>
          <p:nvSpPr>
            <p:cNvPr id="4" name="object 4"/>
            <p:cNvSpPr/>
            <p:nvPr/>
          </p:nvSpPr>
          <p:spPr>
            <a:xfrm>
              <a:off x="4572" y="0"/>
              <a:ext cx="9139555" cy="916305"/>
            </a:xfrm>
            <a:custGeom>
              <a:avLst/>
              <a:gdLst/>
              <a:ahLst/>
              <a:cxnLst/>
              <a:rect l="l" t="t" r="r" b="b"/>
              <a:pathLst>
                <a:path w="9139555" h="916305">
                  <a:moveTo>
                    <a:pt x="0" y="0"/>
                  </a:moveTo>
                  <a:lnTo>
                    <a:pt x="0" y="915924"/>
                  </a:lnTo>
                  <a:lnTo>
                    <a:pt x="9139428" y="915924"/>
                  </a:lnTo>
                  <a:lnTo>
                    <a:pt x="9139428" y="0"/>
                  </a:lnTo>
                  <a:lnTo>
                    <a:pt x="0" y="0"/>
                  </a:lnTo>
                  <a:close/>
                </a:path>
              </a:pathLst>
            </a:custGeom>
            <a:solidFill>
              <a:srgbClr val="FFFFFF"/>
            </a:solidFill>
          </p:spPr>
          <p:txBody>
            <a:bodyPr wrap="square" lIns="0" tIns="0" rIns="0" bIns="0" rtlCol="0"/>
            <a:lstStyle/>
            <a:p>
              <a:endParaRPr/>
            </a:p>
          </p:txBody>
        </p:sp>
        <p:sp>
          <p:nvSpPr>
            <p:cNvPr id="5" name="object 5"/>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grpSp>
      <p:sp>
        <p:nvSpPr>
          <p:cNvPr id="6" name="object 6"/>
          <p:cNvSpPr txBox="1">
            <a:spLocks noGrp="1"/>
          </p:cNvSpPr>
          <p:nvPr>
            <p:ph type="title"/>
          </p:nvPr>
        </p:nvSpPr>
        <p:spPr>
          <a:prstGeom prst="rect">
            <a:avLst/>
          </a:prstGeom>
        </p:spPr>
        <p:txBody>
          <a:bodyPr vert="horz" wrap="square" lIns="0" tIns="12700" rIns="0" bIns="0" rtlCol="0">
            <a:spAutoFit/>
          </a:bodyPr>
          <a:lstStyle/>
          <a:p>
            <a:pPr marL="1576070" marR="5080" indent="-1564005">
              <a:lnSpc>
                <a:spcPct val="120000"/>
              </a:lnSpc>
              <a:spcBef>
                <a:spcPts val="100"/>
              </a:spcBef>
            </a:pPr>
            <a:r>
              <a:rPr sz="3600" dirty="0">
                <a:solidFill>
                  <a:srgbClr val="1F487C"/>
                </a:solidFill>
              </a:rPr>
              <a:t>«Актуальні</a:t>
            </a:r>
            <a:r>
              <a:rPr sz="3600" spc="-45" dirty="0">
                <a:solidFill>
                  <a:srgbClr val="1F487C"/>
                </a:solidFill>
              </a:rPr>
              <a:t> </a:t>
            </a:r>
            <a:r>
              <a:rPr sz="3600" dirty="0">
                <a:solidFill>
                  <a:srgbClr val="1F487C"/>
                </a:solidFill>
              </a:rPr>
              <a:t>питання</a:t>
            </a:r>
            <a:r>
              <a:rPr sz="3600" spc="-30" dirty="0">
                <a:solidFill>
                  <a:srgbClr val="1F487C"/>
                </a:solidFill>
              </a:rPr>
              <a:t> </a:t>
            </a:r>
            <a:r>
              <a:rPr sz="3600" spc="-10" dirty="0">
                <a:solidFill>
                  <a:srgbClr val="1F487C"/>
                </a:solidFill>
              </a:rPr>
              <a:t>акредитації </a:t>
            </a:r>
            <a:r>
              <a:rPr sz="3600" dirty="0">
                <a:solidFill>
                  <a:srgbClr val="1F487C"/>
                </a:solidFill>
              </a:rPr>
              <a:t>освітніх</a:t>
            </a:r>
            <a:r>
              <a:rPr sz="3600" spc="-30" dirty="0">
                <a:solidFill>
                  <a:srgbClr val="1F487C"/>
                </a:solidFill>
              </a:rPr>
              <a:t> </a:t>
            </a:r>
            <a:r>
              <a:rPr sz="3600" spc="-10" dirty="0">
                <a:solidFill>
                  <a:srgbClr val="1F487C"/>
                </a:solidFill>
              </a:rPr>
              <a:t>програм»</a:t>
            </a:r>
            <a:endParaRPr sz="3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9EAA7528-D54C-5E38-3D55-B46DA4AAC7D7}"/>
              </a:ext>
            </a:extLst>
          </p:cNvPr>
          <p:cNvGraphicFramePr>
            <a:graphicFrameLocks noGrp="1"/>
          </p:cNvGraphicFramePr>
          <p:nvPr>
            <p:extLst>
              <p:ext uri="{D42A27DB-BD31-4B8C-83A1-F6EECF244321}">
                <p14:modId xmlns:p14="http://schemas.microsoft.com/office/powerpoint/2010/main" val="3398672341"/>
              </p:ext>
            </p:extLst>
          </p:nvPr>
        </p:nvGraphicFramePr>
        <p:xfrm>
          <a:off x="228600" y="445314"/>
          <a:ext cx="8686711" cy="4754880"/>
        </p:xfrm>
        <a:graphic>
          <a:graphicData uri="http://schemas.openxmlformats.org/drawingml/2006/table">
            <a:tbl>
              <a:tblPr>
                <a:tableStyleId>{616DA210-FB5B-4158-B5E0-FEB733F419BA}</a:tableStyleId>
              </a:tblPr>
              <a:tblGrid>
                <a:gridCol w="2358339">
                  <a:extLst>
                    <a:ext uri="{9D8B030D-6E8A-4147-A177-3AD203B41FA5}">
                      <a16:colId xmlns:a16="http://schemas.microsoft.com/office/drawing/2014/main" val="738330249"/>
                    </a:ext>
                  </a:extLst>
                </a:gridCol>
                <a:gridCol w="2638011">
                  <a:extLst>
                    <a:ext uri="{9D8B030D-6E8A-4147-A177-3AD203B41FA5}">
                      <a16:colId xmlns:a16="http://schemas.microsoft.com/office/drawing/2014/main" val="1479409828"/>
                    </a:ext>
                  </a:extLst>
                </a:gridCol>
                <a:gridCol w="3690361">
                  <a:extLst>
                    <a:ext uri="{9D8B030D-6E8A-4147-A177-3AD203B41FA5}">
                      <a16:colId xmlns:a16="http://schemas.microsoft.com/office/drawing/2014/main" val="2994614931"/>
                    </a:ext>
                  </a:extLst>
                </a:gridCol>
              </a:tblGrid>
              <a:tr h="848716">
                <a:tc>
                  <a:txBody>
                    <a:bodyPr/>
                    <a:lstStyle/>
                    <a:p>
                      <a:r>
                        <a:rPr lang="uk-UA" sz="1300">
                          <a:effectLst/>
                        </a:rPr>
                        <a:t>2.8 </a:t>
                      </a:r>
                      <a:r>
                        <a:rPr lang="uk-UA" sz="1300">
                          <a:effectLst/>
                          <a:highlight>
                            <a:srgbClr val="FFFFFF"/>
                          </a:highlight>
                        </a:rPr>
                        <a:t>Обсяг ОП та окремих ОК (у кредитах ЄКТС) відповідає фактичному навантаженню здобувачів, досягненню цілей та програмних результатів навчання.</a:t>
                      </a:r>
                      <a:endParaRPr lang="uk-UA" sz="1300">
                        <a:effectLst/>
                        <a:latin typeface="Times New Roman" panose="02020603050405020304" pitchFamily="18" charset="0"/>
                        <a:ea typeface="Times New Roman" panose="02020603050405020304" pitchFamily="18" charset="0"/>
                      </a:endParaRPr>
                    </a:p>
                  </a:txBody>
                  <a:tcPr marL="29785" marR="29785" marT="0" marB="0"/>
                </a:tc>
                <a:tc>
                  <a:txBody>
                    <a:bodyPr/>
                    <a:lstStyle/>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29785" marR="29785" marT="0" marB="0"/>
                </a:tc>
                <a:tc>
                  <a:txBody>
                    <a:bodyPr/>
                    <a:lstStyle/>
                    <a:p>
                      <a:r>
                        <a:rPr lang="uk-UA" sz="1300">
                          <a:effectLst/>
                        </a:rPr>
                        <a:t>Внутрішні документи, які визначають заходи і процедури, які дозволяють  реалістично оцінити, який обсяг самостійної роботи в середньому потрібний здобувачеві для належного опанування кожної  дисципліни  </a:t>
                      </a:r>
                      <a:endParaRPr lang="uk-UA" sz="1300">
                        <a:effectLst/>
                        <a:latin typeface="Times New Roman" panose="02020603050405020304" pitchFamily="18" charset="0"/>
                        <a:ea typeface="Times New Roman" panose="02020603050405020304" pitchFamily="18" charset="0"/>
                      </a:endParaRPr>
                    </a:p>
                  </a:txBody>
                  <a:tcPr marL="29785" marR="29785" marT="0" marB="0"/>
                </a:tc>
                <a:extLst>
                  <a:ext uri="{0D108BD9-81ED-4DB2-BD59-A6C34878D82A}">
                    <a16:rowId xmlns:a16="http://schemas.microsoft.com/office/drawing/2014/main" val="1871768686"/>
                  </a:ext>
                </a:extLst>
              </a:tr>
              <a:tr h="2956660">
                <a:tc>
                  <a:txBody>
                    <a:bodyPr/>
                    <a:lstStyle/>
                    <a:p>
                      <a:endParaRPr lang="uk-UA" sz="1300">
                        <a:effectLst/>
                      </a:endParaRPr>
                    </a:p>
                    <a:p>
                      <a:r>
                        <a:rPr lang="uk-UA" sz="1300">
                          <a:effectLst/>
                        </a:rPr>
                        <a:t>2.9 </a:t>
                      </a:r>
                      <a:r>
                        <a:rPr lang="uk-UA" sz="1300">
                          <a:effectLst/>
                          <a:highlight>
                            <a:srgbClr val="FFFFFF"/>
                          </a:highlight>
                        </a:rPr>
                        <a:t>Структура ОП та навчальний план підготовки здобувачів вищої освіти за дуальною формою у разі її здійснення узгоджені із завданнями та особливостями цієї форми здобуття освіти.</a:t>
                      </a:r>
                      <a:endParaRPr lang="uk-UA" sz="1300">
                        <a:effectLst/>
                        <a:latin typeface="Times New Roman" panose="02020603050405020304" pitchFamily="18" charset="0"/>
                        <a:ea typeface="Times New Roman" panose="02020603050405020304" pitchFamily="18" charset="0"/>
                      </a:endParaRPr>
                    </a:p>
                  </a:txBody>
                  <a:tcPr marL="29785" marR="29785" marT="0" marB="0"/>
                </a:tc>
                <a:tc>
                  <a:txBody>
                    <a:bodyPr/>
                    <a:lstStyle/>
                    <a:p>
                      <a:r>
                        <a:rPr lang="uk-UA" sz="1300">
                          <a:effectLst/>
                        </a:rPr>
                        <a:t>ч.10 ст.9 ЗУ «Про освіту»; </a:t>
                      </a:r>
                    </a:p>
                    <a:p>
                      <a:r>
                        <a:rPr lang="uk-UA" sz="1300">
                          <a:effectLst/>
                        </a:rPr>
                        <a:t>ч.6 ст.49 ЗУ «Про вищу освіту»;</a:t>
                      </a:r>
                    </a:p>
                    <a:p>
                      <a:r>
                        <a:rPr lang="uk-UA" sz="1300">
                          <a:effectLst/>
                        </a:rPr>
                        <a:t> </a:t>
                      </a:r>
                    </a:p>
                    <a:p>
                      <a:r>
                        <a:rPr lang="uk-UA" sz="1300">
                          <a:effectLst/>
                          <a:highlight>
                            <a:srgbClr val="FFFFFF"/>
                          </a:highlight>
                        </a:rPr>
                        <a:t>Концепція підготовки фахівців за дуальною формою здобуття освіти (схвалено розпорядженням КМУ від 19.08.2018) </a:t>
                      </a:r>
                      <a:r>
                        <a:rPr lang="uk-UA" sz="1300" u="sng">
                          <a:effectLst/>
                          <a:highlight>
                            <a:srgbClr val="FFFFFF"/>
                          </a:highlight>
                          <a:hlinkClick r:id="rId2"/>
                        </a:rPr>
                        <a:t>https://zakon.rada.gov.ua/laws/show/660-2018-%D1%80#Text</a:t>
                      </a:r>
                      <a:endParaRPr lang="uk-UA" sz="1300">
                        <a:effectLst/>
                      </a:endParaRPr>
                    </a:p>
                    <a:p>
                      <a:r>
                        <a:rPr lang="uk-UA" sz="1300">
                          <a:effectLst/>
                          <a:highlight>
                            <a:srgbClr val="FFFFFF"/>
                          </a:highlight>
                        </a:rPr>
                        <a:t> </a:t>
                      </a:r>
                      <a:endParaRPr lang="uk-UA" sz="1300">
                        <a:effectLst/>
                        <a:latin typeface="Times New Roman" panose="02020603050405020304" pitchFamily="18" charset="0"/>
                        <a:ea typeface="Times New Roman" panose="02020603050405020304" pitchFamily="18" charset="0"/>
                      </a:endParaRPr>
                    </a:p>
                  </a:txBody>
                  <a:tcPr marL="29785" marR="29785" marT="0" marB="0"/>
                </a:tc>
                <a:tc>
                  <a:txBody>
                    <a:bodyPr/>
                    <a:lstStyle/>
                    <a:p>
                      <a:r>
                        <a:rPr lang="uk-UA" sz="1300">
                          <a:effectLst/>
                        </a:rPr>
                        <a:t>Внутрішні документи, які визначають підстави, умови та порядок організації освітнього процесу за дуальною формою здобуття освіти; </a:t>
                      </a:r>
                    </a:p>
                    <a:p>
                      <a:r>
                        <a:rPr lang="uk-UA" sz="1300">
                          <a:effectLst/>
                        </a:rPr>
                        <a:t>Освітня програма і навчальний план;  </a:t>
                      </a:r>
                    </a:p>
                    <a:p>
                      <a:r>
                        <a:rPr lang="uk-UA" sz="1300">
                          <a:effectLst/>
                        </a:rPr>
                        <a:t>Договір між ЗВО та роботодавцем (підприємством, установою, організацією тощо), що передбачає:</a:t>
                      </a:r>
                      <a:br>
                        <a:rPr lang="uk-UA" sz="1300">
                          <a:effectLst/>
                        </a:rPr>
                      </a:br>
                      <a:r>
                        <a:rPr lang="uk-UA" sz="1300">
                          <a:effectLst/>
                        </a:rPr>
                        <a:t>- порядок працевлаштування здобувача вищої освіти та оплати його праці; </a:t>
                      </a:r>
                    </a:p>
                    <a:p>
                      <a:pPr marL="0" lvl="0" indent="0" fontAlgn="base">
                        <a:buFont typeface="Symbol" panose="05050102010706020507" pitchFamily="18" charset="2"/>
                        <a:buNone/>
                      </a:pPr>
                      <a:r>
                        <a:rPr lang="uk-UA" sz="1300">
                          <a:effectLst/>
                        </a:rPr>
                        <a:t>- обсяг та очікувані результати навчання здобувача вищої освіти на робочому місці;</a:t>
                      </a:r>
                      <a:br>
                        <a:rPr lang="uk-UA" sz="1300">
                          <a:effectLst/>
                        </a:rPr>
                      </a:br>
                      <a:r>
                        <a:rPr lang="uk-UA" sz="1300">
                          <a:effectLst/>
                        </a:rPr>
                        <a:t>- зобов’язання ЗВО та роботодавця в частині виконання здобувачем вищої освіти індивідуального навчального плану на робочому місці;</a:t>
                      </a:r>
                      <a:br>
                        <a:rPr lang="uk-UA" sz="1300">
                          <a:effectLst/>
                        </a:rPr>
                      </a:br>
                      <a:r>
                        <a:rPr lang="uk-UA" sz="1300">
                          <a:effectLst/>
                        </a:rPr>
                        <a:t>- порядок оцінювання результатів навчання, здобутих на робочому місці (ч.6 ст.49  ЗУ «Про вищу освіту»)</a:t>
                      </a:r>
                    </a:p>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29785" marR="29785" marT="0" marB="0"/>
                </a:tc>
                <a:extLst>
                  <a:ext uri="{0D108BD9-81ED-4DB2-BD59-A6C34878D82A}">
                    <a16:rowId xmlns:a16="http://schemas.microsoft.com/office/drawing/2014/main" val="2475955829"/>
                  </a:ext>
                </a:extLst>
              </a:tr>
            </a:tbl>
          </a:graphicData>
        </a:graphic>
      </p:graphicFrame>
    </p:spTree>
    <p:extLst>
      <p:ext uri="{BB962C8B-B14F-4D97-AF65-F5344CB8AC3E}">
        <p14:creationId xmlns:p14="http://schemas.microsoft.com/office/powerpoint/2010/main" val="361702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B135946C-D15D-72C8-576A-7832547CE2BB}"/>
              </a:ext>
            </a:extLst>
          </p:cNvPr>
          <p:cNvGraphicFramePr>
            <a:graphicFrameLocks noGrp="1"/>
          </p:cNvGraphicFramePr>
          <p:nvPr>
            <p:extLst>
              <p:ext uri="{D42A27DB-BD31-4B8C-83A1-F6EECF244321}">
                <p14:modId xmlns:p14="http://schemas.microsoft.com/office/powerpoint/2010/main" val="3005133088"/>
              </p:ext>
            </p:extLst>
          </p:nvPr>
        </p:nvGraphicFramePr>
        <p:xfrm>
          <a:off x="152400" y="413564"/>
          <a:ext cx="8915401" cy="4767950"/>
        </p:xfrm>
        <a:graphic>
          <a:graphicData uri="http://schemas.openxmlformats.org/drawingml/2006/table">
            <a:tbl>
              <a:tblPr>
                <a:tableStyleId>{616DA210-FB5B-4158-B5E0-FEB733F419BA}</a:tableStyleId>
              </a:tblPr>
              <a:tblGrid>
                <a:gridCol w="2133600">
                  <a:extLst>
                    <a:ext uri="{9D8B030D-6E8A-4147-A177-3AD203B41FA5}">
                      <a16:colId xmlns:a16="http://schemas.microsoft.com/office/drawing/2014/main" val="2452516708"/>
                    </a:ext>
                  </a:extLst>
                </a:gridCol>
                <a:gridCol w="3810000">
                  <a:extLst>
                    <a:ext uri="{9D8B030D-6E8A-4147-A177-3AD203B41FA5}">
                      <a16:colId xmlns:a16="http://schemas.microsoft.com/office/drawing/2014/main" val="2237952726"/>
                    </a:ext>
                  </a:extLst>
                </a:gridCol>
                <a:gridCol w="2971801">
                  <a:extLst>
                    <a:ext uri="{9D8B030D-6E8A-4147-A177-3AD203B41FA5}">
                      <a16:colId xmlns:a16="http://schemas.microsoft.com/office/drawing/2014/main" val="1145414698"/>
                    </a:ext>
                  </a:extLst>
                </a:gridCol>
              </a:tblGrid>
              <a:tr h="105126">
                <a:tc gridSpan="3">
                  <a:txBody>
                    <a:bodyPr/>
                    <a:lstStyle/>
                    <a:p>
                      <a:pPr algn="ctr"/>
                      <a:r>
                        <a:rPr lang="uk-UA" sz="1200" b="1">
                          <a:effectLst/>
                        </a:rPr>
                        <a:t>Критерій 3. </a:t>
                      </a:r>
                      <a:r>
                        <a:rPr lang="uk-UA" sz="1200" b="1">
                          <a:effectLst/>
                          <a:highlight>
                            <a:srgbClr val="FFFFFF"/>
                          </a:highlight>
                        </a:rPr>
                        <a:t>Доступ до освітньої програми та визнання результатів навчання</a:t>
                      </a:r>
                      <a:endParaRPr lang="uk-UA" sz="1200" b="1">
                        <a:effectLst/>
                        <a:latin typeface="Times New Roman" panose="02020603050405020304" pitchFamily="18" charset="0"/>
                        <a:ea typeface="Times New Roman" panose="02020603050405020304" pitchFamily="18" charset="0"/>
                      </a:endParaRPr>
                    </a:p>
                  </a:txBody>
                  <a:tcPr marL="28630" marR="28630"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946362681"/>
                  </a:ext>
                </a:extLst>
              </a:tr>
              <a:tr h="2207630">
                <a:tc>
                  <a:txBody>
                    <a:bodyPr/>
                    <a:lstStyle/>
                    <a:p>
                      <a:r>
                        <a:rPr lang="uk-UA" sz="1200">
                          <a:effectLst/>
                        </a:rPr>
                        <a:t>3.1 </a:t>
                      </a:r>
                      <a:r>
                        <a:rPr lang="uk-UA" sz="1200">
                          <a:effectLst/>
                          <a:highlight>
                            <a:srgbClr val="FFFFFF"/>
                          </a:highlight>
                        </a:rPr>
                        <a:t>Правила прийому на навчання за ОП є чіткими та зрозумілими, не містять дискримінаційних положень та оприлюднені на офіційному вебсайті ЗВО</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ст.44 ЗУ «Про вищу освіту»;  </a:t>
                      </a:r>
                    </a:p>
                    <a:p>
                      <a:r>
                        <a:rPr lang="uk-UA" sz="1200">
                          <a:effectLst/>
                        </a:rPr>
                        <a:t>Умови прийому для здобуття вищої освіти у відповідному році; </a:t>
                      </a:r>
                    </a:p>
                    <a:p>
                      <a:r>
                        <a:rPr lang="uk-UA" sz="1200">
                          <a:effectLst/>
                        </a:rPr>
                        <a:t>(PhD) пп.3,4,5,19-24 Порядку підготовки здобувачів освіти ступеня доктора філософії та доктора наук у ЗВО (наукових установах) (затв. Постановою КМУ від 23.03.2016 №26 </a:t>
                      </a:r>
                      <a:r>
                        <a:rPr lang="ru-RU" sz="1200"/>
                        <a:t>(в редакції постанови Кабінету Міністрів України </a:t>
                      </a:r>
                      <a:r>
                        <a:rPr lang="ru-RU" sz="1200">
                          <a:hlinkClick r:id="rId2"/>
                        </a:rPr>
                        <a:t>від 19 травня 2023 р. № 502</a:t>
                      </a:r>
                      <a:r>
                        <a:rPr lang="ru-RU" sz="1200"/>
                        <a:t>)</a:t>
                      </a:r>
                      <a:r>
                        <a:rPr lang="uk-UA" sz="1200">
                          <a:effectLst/>
                        </a:rPr>
                        <a:t>)</a:t>
                      </a:r>
                      <a:r>
                        <a:rPr lang="fr-FR" sz="1200">
                          <a:effectLst/>
                        </a:rPr>
                        <a:t> </a:t>
                      </a:r>
                      <a:r>
                        <a:rPr lang="fr-FR" sz="1200">
                          <a:effectLst/>
                          <a:hlinkClick r:id="rId3"/>
                        </a:rPr>
                        <a:t>https://zakon.rada.gov.ua/laws/show/261-2016-%D0%BF#Text</a:t>
                      </a:r>
                      <a:r>
                        <a:rPr lang="uk-UA" sz="1200">
                          <a:effectLst/>
                        </a:rPr>
                        <a:t>; </a:t>
                      </a:r>
                    </a:p>
                    <a:p>
                      <a:r>
                        <a:rPr lang="uk-UA" sz="1200">
                          <a:effectLst/>
                        </a:rPr>
                        <a:t>ЗУ «Про засади запобігання та протидії дискримінації в Україні» </a:t>
                      </a:r>
                      <a:r>
                        <a:rPr lang="uk-UA" sz="1200" u="sng">
                          <a:effectLst/>
                          <a:hlinkClick r:id="rId4"/>
                        </a:rPr>
                        <a:t>https://zakon.rada.gov.ua/laws/show/5207-17#Text</a:t>
                      </a:r>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pPr>
                        <a:tabLst>
                          <a:tab pos="3390900" algn="l"/>
                        </a:tabLst>
                      </a:pPr>
                      <a:r>
                        <a:rPr lang="uk-UA" sz="1200">
                          <a:effectLst/>
                        </a:rPr>
                        <a:t>Правила прийому у відповідному році (</a:t>
                      </a:r>
                      <a:r>
                        <a:rPr lang="uk-UA" sz="1200">
                          <a:effectLst/>
                          <a:highlight>
                            <a:srgbClr val="FFFFFF"/>
                          </a:highlight>
                        </a:rPr>
                        <a:t>ч.5 ст.44 ЗУ «Про вищу освіту»)</a:t>
                      </a:r>
                      <a:endParaRPr lang="uk-UA" sz="1200">
                        <a:effectLst/>
                      </a:endParaRP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8630" marR="28630" marT="0" marB="0"/>
                </a:tc>
                <a:extLst>
                  <a:ext uri="{0D108BD9-81ED-4DB2-BD59-A6C34878D82A}">
                    <a16:rowId xmlns:a16="http://schemas.microsoft.com/office/drawing/2014/main" val="1163989983"/>
                  </a:ext>
                </a:extLst>
              </a:tr>
              <a:tr h="2207630">
                <a:tc>
                  <a:txBody>
                    <a:bodyPr/>
                    <a:lstStyle/>
                    <a:p>
                      <a:endParaRPr lang="uk-UA" sz="1200">
                        <a:effectLst/>
                      </a:endParaRPr>
                    </a:p>
                    <a:p>
                      <a:r>
                        <a:rPr lang="uk-UA" sz="1200">
                          <a:effectLst/>
                        </a:rPr>
                        <a:t>3.2. </a:t>
                      </a:r>
                      <a:r>
                        <a:rPr lang="uk-UA" sz="1200">
                          <a:effectLst/>
                          <a:highlight>
                            <a:srgbClr val="FFFFFF"/>
                          </a:highlight>
                        </a:rPr>
                        <a:t>Правила прийому на навчання за освітньою програмою враховують особливості самої освітньої програми.</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(PhD) п. 3,4,5,19-24 Порядку підготовки здобувачів освіти ступеня доктора філософії та доктора наук у ЗВО (наукових установах) (затв. Постановою КМУ від 23.03.2016 №26 </a:t>
                      </a:r>
                      <a:r>
                        <a:rPr lang="ru-RU" sz="1200"/>
                        <a:t>(в редакції постанови КМУ </a:t>
                      </a:r>
                      <a:r>
                        <a:rPr lang="ru-RU" sz="1200">
                          <a:hlinkClick r:id="rId2"/>
                        </a:rPr>
                        <a:t>від 19 травня 2023 р. № 502</a:t>
                      </a:r>
                      <a:r>
                        <a:rPr lang="ru-RU" sz="1200"/>
                        <a:t>)</a:t>
                      </a:r>
                      <a:r>
                        <a:rPr lang="uk-UA" sz="1200">
                          <a:effectLst/>
                        </a:rPr>
                        <a:t>)</a:t>
                      </a:r>
                      <a:r>
                        <a:rPr lang="fr-FR" sz="1200">
                          <a:effectLst/>
                        </a:rPr>
                        <a:t> </a:t>
                      </a:r>
                      <a:r>
                        <a:rPr lang="fr-FR" sz="1200">
                          <a:effectLst/>
                          <a:hlinkClick r:id="rId3"/>
                        </a:rPr>
                        <a:t>https://zakon.rada.gov.ua/laws/show/261-2016-%D0%BF#Text</a:t>
                      </a:r>
                      <a:r>
                        <a:rPr lang="uk-UA" sz="1200">
                          <a:effectLst/>
                        </a:rPr>
                        <a:t>; </a:t>
                      </a:r>
                    </a:p>
                    <a:p>
                      <a:r>
                        <a:rPr lang="uk-UA" sz="1200">
                          <a:effectLst/>
                        </a:rPr>
                        <a:t> Наказ МОНУ від 21.12.2016 «</a:t>
                      </a:r>
                      <a:r>
                        <a:rPr lang="uk-UA" sz="1200">
                          <a:effectLst/>
                          <a:highlight>
                            <a:srgbClr val="FFFFFF"/>
                          </a:highlight>
                        </a:rPr>
                        <a:t>Про затвердження Положення про Всеукраїнські олімпіади вищого навчального закладу для професійної орієнтації вступників на основі повної загальної середньої освіти</a:t>
                      </a:r>
                      <a:r>
                        <a:rPr lang="uk-UA" sz="1200">
                          <a:effectLst/>
                        </a:rPr>
                        <a:t>» </a:t>
                      </a:r>
                      <a:r>
                        <a:rPr lang="uk-UA" sz="1200" u="sng">
                          <a:effectLst/>
                          <a:hlinkClick r:id="rId5"/>
                        </a:rPr>
                        <a:t>https://zakon.rada.gov.ua/laws/show/z0016-17#Text</a:t>
                      </a:r>
                      <a:endParaRPr lang="uk-UA" sz="1200">
                        <a:effectLst/>
                      </a:endParaRP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pPr>
                        <a:tabLst>
                          <a:tab pos="3390900" algn="l"/>
                        </a:tabLst>
                      </a:pPr>
                      <a:r>
                        <a:rPr lang="uk-UA" sz="1200">
                          <a:effectLst/>
                        </a:rPr>
                        <a:t>Правила прийому у відповідному році (</a:t>
                      </a:r>
                      <a:r>
                        <a:rPr lang="uk-UA" sz="1200">
                          <a:effectLst/>
                          <a:highlight>
                            <a:srgbClr val="FFFFFF"/>
                          </a:highlight>
                        </a:rPr>
                        <a:t>ч.5 ст.44;</a:t>
                      </a:r>
                      <a:endParaRPr lang="uk-UA" sz="1200">
                        <a:effectLst/>
                      </a:endParaRPr>
                    </a:p>
                    <a:p>
                      <a:r>
                        <a:rPr lang="uk-UA" sz="1200">
                          <a:effectLst/>
                        </a:rPr>
                        <a:t>ЗУ «Про вищу освіту»), інша документація щодо вступу на ОП; </a:t>
                      </a:r>
                    </a:p>
                    <a:p>
                      <a:r>
                        <a:rPr lang="uk-UA" sz="1200">
                          <a:effectLst/>
                        </a:rPr>
                        <a:t>Документи, які регулюють особливі умови вступу за ОП (напр., Положення про Всеукраїнську олімпіаду для вступників ЗВО тощо); </a:t>
                      </a:r>
                    </a:p>
                    <a:p>
                      <a:r>
                        <a:rPr lang="uk-UA" sz="1200">
                          <a:effectLst/>
                        </a:rPr>
                        <a:t>Програми вступних випробувань, творчих конкурсів тощо</a:t>
                      </a:r>
                      <a:endParaRPr lang="uk-UA" sz="1200">
                        <a:effectLst/>
                        <a:latin typeface="Times New Roman" panose="02020603050405020304" pitchFamily="18" charset="0"/>
                        <a:ea typeface="Times New Roman" panose="02020603050405020304" pitchFamily="18" charset="0"/>
                      </a:endParaRPr>
                    </a:p>
                  </a:txBody>
                  <a:tcPr marL="28630" marR="28630" marT="0" marB="0"/>
                </a:tc>
                <a:extLst>
                  <a:ext uri="{0D108BD9-81ED-4DB2-BD59-A6C34878D82A}">
                    <a16:rowId xmlns:a16="http://schemas.microsoft.com/office/drawing/2014/main" val="1354916105"/>
                  </a:ext>
                </a:extLst>
              </a:tr>
            </a:tbl>
          </a:graphicData>
        </a:graphic>
      </p:graphicFrame>
    </p:spTree>
    <p:extLst>
      <p:ext uri="{BB962C8B-B14F-4D97-AF65-F5344CB8AC3E}">
        <p14:creationId xmlns:p14="http://schemas.microsoft.com/office/powerpoint/2010/main" val="1482596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0E37C8A3-2620-8A8F-D7E7-B4A334154198}"/>
              </a:ext>
            </a:extLst>
          </p:cNvPr>
          <p:cNvGraphicFramePr>
            <a:graphicFrameLocks noGrp="1"/>
          </p:cNvGraphicFramePr>
          <p:nvPr>
            <p:extLst>
              <p:ext uri="{D42A27DB-BD31-4B8C-83A1-F6EECF244321}">
                <p14:modId xmlns:p14="http://schemas.microsoft.com/office/powerpoint/2010/main" val="2786833626"/>
              </p:ext>
            </p:extLst>
          </p:nvPr>
        </p:nvGraphicFramePr>
        <p:xfrm>
          <a:off x="0" y="413564"/>
          <a:ext cx="9144000" cy="4861560"/>
        </p:xfrm>
        <a:graphic>
          <a:graphicData uri="http://schemas.openxmlformats.org/drawingml/2006/table">
            <a:tbl>
              <a:tblPr>
                <a:tableStyleId>{616DA210-FB5B-4158-B5E0-FEB733F419BA}</a:tableStyleId>
              </a:tblPr>
              <a:tblGrid>
                <a:gridCol w="1600200">
                  <a:extLst>
                    <a:ext uri="{9D8B030D-6E8A-4147-A177-3AD203B41FA5}">
                      <a16:colId xmlns:a16="http://schemas.microsoft.com/office/drawing/2014/main" val="2597465115"/>
                    </a:ext>
                  </a:extLst>
                </a:gridCol>
                <a:gridCol w="5562600">
                  <a:extLst>
                    <a:ext uri="{9D8B030D-6E8A-4147-A177-3AD203B41FA5}">
                      <a16:colId xmlns:a16="http://schemas.microsoft.com/office/drawing/2014/main" val="1678910771"/>
                    </a:ext>
                  </a:extLst>
                </a:gridCol>
                <a:gridCol w="1981200">
                  <a:extLst>
                    <a:ext uri="{9D8B030D-6E8A-4147-A177-3AD203B41FA5}">
                      <a16:colId xmlns:a16="http://schemas.microsoft.com/office/drawing/2014/main" val="2591522969"/>
                    </a:ext>
                  </a:extLst>
                </a:gridCol>
              </a:tblGrid>
              <a:tr h="4729936">
                <a:tc>
                  <a:txBody>
                    <a:bodyPr/>
                    <a:lstStyle/>
                    <a:p>
                      <a:r>
                        <a:rPr lang="uk-UA" sz="1200">
                          <a:effectLst/>
                        </a:rPr>
                        <a:t>3.3. В</a:t>
                      </a:r>
                      <a:r>
                        <a:rPr lang="uk-UA" sz="1200">
                          <a:effectLst/>
                          <a:highlight>
                            <a:srgbClr val="FFFFFF"/>
                          </a:highlight>
                        </a:rPr>
                        <a:t>изначено чіткі та зрозумілі правила визнання результатів навчання, отриманих в інших закладах освіти, зокрема під час академічної мобільності, що відповідають Конвенції про визнання кваліфікацій з вищої освіти в Європейському регіоні (Лісабон, 1997 р.), є доступними для всіх учасників освітнього процесу та яких послідовно дотримуються під час реалізації освітньої програми.</a:t>
                      </a:r>
                      <a:endParaRPr lang="uk-UA" sz="1200">
                        <a:effectLst/>
                        <a:latin typeface="Times New Roman" panose="02020603050405020304" pitchFamily="18" charset="0"/>
                        <a:ea typeface="Times New Roman" panose="02020603050405020304" pitchFamily="18" charset="0"/>
                      </a:endParaRPr>
                    </a:p>
                  </a:txBody>
                  <a:tcPr marL="12089" marR="12089" marT="0" marB="0"/>
                </a:tc>
                <a:tc>
                  <a:txBody>
                    <a:bodyPr/>
                    <a:lstStyle/>
                    <a:p>
                      <a:r>
                        <a:rPr lang="uk-UA" sz="1100">
                          <a:effectLst/>
                          <a:highlight>
                            <a:srgbClr val="FFFFFF"/>
                          </a:highlight>
                        </a:rPr>
                        <a:t>ст.46 ЗУ «Про вищу освіту»;  </a:t>
                      </a:r>
                      <a:r>
                        <a:rPr lang="uk-UA" sz="1100">
                          <a:effectLst/>
                        </a:rPr>
                        <a:t>п.17  ч.1 ст.62 ЗУ «Про вищу освіту»; </a:t>
                      </a: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uk-UA" sz="1100">
                          <a:effectLst/>
                        </a:rPr>
                        <a:t>ЗУ «Про ратифікацію Конвенції про визнання кваліфікацій з вищої освіти в Європейському регіоні» </a:t>
                      </a:r>
                      <a:r>
                        <a:rPr lang="uk-UA" sz="1100" u="sng">
                          <a:effectLst/>
                          <a:hlinkClick r:id="rId2"/>
                        </a:rPr>
                        <a:t>https://zakon.rada.gov.ua/laws/show/1273-14#Text</a:t>
                      </a:r>
                      <a:r>
                        <a:rPr lang="uk-UA" sz="1100" u="sng">
                          <a:effectLst/>
                        </a:rPr>
                        <a:t>;</a:t>
                      </a:r>
                      <a:endParaRPr lang="uk-UA" sz="1100">
                        <a:effectLst/>
                      </a:endParaRPr>
                    </a:p>
                    <a:p>
                      <a:r>
                        <a:rPr lang="uk-UA" sz="1100">
                          <a:effectLst/>
                        </a:rPr>
                        <a:t> </a:t>
                      </a:r>
                      <a:r>
                        <a:rPr lang="uk-UA" sz="1100">
                          <a:effectLst/>
                          <a:highlight>
                            <a:srgbClr val="FFFFFF"/>
                          </a:highlight>
                        </a:rPr>
                        <a:t>Конвенція про визнання кваліфікацій з вищої освіти в Європейському регіоні (Лісабон, 1997 р.)</a:t>
                      </a:r>
                      <a:r>
                        <a:rPr lang="uk-UA" sz="1100">
                          <a:effectLst/>
                        </a:rPr>
                        <a:t> </a:t>
                      </a:r>
                      <a:r>
                        <a:rPr lang="uk-UA" sz="1100" u="sng">
                          <a:effectLst/>
                          <a:hlinkClick r:id="rId3"/>
                        </a:rPr>
                        <a:t>https://zakon.rada.gov.ua/laws/show/994_308#Text</a:t>
                      </a:r>
                      <a:r>
                        <a:rPr lang="uk-UA" sz="1100" u="sng">
                          <a:effectLst/>
                        </a:rPr>
                        <a:t>;</a:t>
                      </a:r>
                      <a:r>
                        <a:rPr lang="uk-UA" sz="1100">
                          <a:effectLst/>
                        </a:rPr>
                        <a:t> </a:t>
                      </a:r>
                    </a:p>
                    <a:p>
                      <a:r>
                        <a:rPr lang="uk-UA" sz="1100">
                          <a:effectLst/>
                        </a:rPr>
                        <a:t>Наказ МОНУ № 245 від 15.07.96 «Про затвердження Положення про порядок переведення, відрахування та поновлення студентів вищих закладів освіти» </a:t>
                      </a:r>
                      <a:r>
                        <a:rPr lang="uk-UA" sz="1100" u="sng">
                          <a:effectLst/>
                          <a:hlinkClick r:id="rId4"/>
                        </a:rPr>
                        <a:t>https://zakon.rada.gov.ua/laws/show/z0427-96#Text</a:t>
                      </a:r>
                      <a:r>
                        <a:rPr lang="uk-UA" sz="1100" u="sng">
                          <a:effectLst/>
                        </a:rPr>
                        <a:t>;</a:t>
                      </a:r>
                      <a:r>
                        <a:rPr lang="uk-UA" sz="1100">
                          <a:effectLst/>
                        </a:rPr>
                        <a:t> </a:t>
                      </a:r>
                    </a:p>
                    <a:p>
                      <a:r>
                        <a:rPr lang="uk-UA" sz="1100">
                          <a:effectLst/>
                        </a:rPr>
                        <a:t>Наказ МОНУ 05.05.2015 «</a:t>
                      </a:r>
                      <a:r>
                        <a:rPr lang="uk-UA" sz="1100">
                          <a:effectLst/>
                          <a:highlight>
                            <a:srgbClr val="FFFFFF"/>
                          </a:highlight>
                        </a:rPr>
                        <a:t>Деякі питання визнання в Україні іноземних документів про освіту</a:t>
                      </a:r>
                      <a:r>
                        <a:rPr lang="uk-UA" sz="1100">
                          <a:effectLst/>
                        </a:rPr>
                        <a:t>» </a:t>
                      </a:r>
                      <a:r>
                        <a:rPr lang="uk-UA" sz="1100" u="sng">
                          <a:effectLst/>
                          <a:hlinkClick r:id="rId5"/>
                        </a:rPr>
                        <a:t>https://zakon.rada.gov.ua/laws/show/z0614-15#Text</a:t>
                      </a:r>
                      <a:r>
                        <a:rPr lang="uk-UA" sz="1100" u="sng">
                          <a:effectLst/>
                        </a:rPr>
                        <a:t>;</a:t>
                      </a:r>
                      <a:r>
                        <a:rPr lang="uk-UA" sz="1100">
                          <a:effectLst/>
                        </a:rPr>
                        <a:t> </a:t>
                      </a:r>
                    </a:p>
                    <a:p>
                      <a:r>
                        <a:rPr lang="uk-UA" sz="1100">
                          <a:effectLst/>
                        </a:rPr>
                        <a:t>Наказ МОНУ 05.08.2016 «</a:t>
                      </a:r>
                      <a:r>
                        <a:rPr lang="uk-UA" sz="1100">
                          <a:effectLst/>
                          <a:highlight>
                            <a:srgbClr val="FFFFFF"/>
                          </a:highlight>
                        </a:rPr>
                        <a:t>Про затвердження Порядку визнання здобутих в іноземних ВНЗ наукових ступенів</a:t>
                      </a:r>
                      <a:r>
                        <a:rPr lang="uk-UA" sz="1100">
                          <a:effectLst/>
                        </a:rPr>
                        <a:t>» </a:t>
                      </a:r>
                      <a:r>
                        <a:rPr lang="uk-UA" sz="1100" u="sng">
                          <a:effectLst/>
                          <a:hlinkClick r:id="rId6"/>
                        </a:rPr>
                        <a:t>https://zakon.rada.gov.ua/laws/show/z1188-16#Text</a:t>
                      </a:r>
                      <a:r>
                        <a:rPr lang="uk-UA" sz="1100" u="sng">
                          <a:effectLst/>
                        </a:rPr>
                        <a:t>;</a:t>
                      </a:r>
                      <a:r>
                        <a:rPr lang="uk-UA" sz="1100">
                          <a:effectLst/>
                        </a:rPr>
                        <a:t> </a:t>
                      </a:r>
                    </a:p>
                    <a:p>
                      <a:r>
                        <a:rPr lang="uk-UA" sz="1100">
                          <a:effectLst/>
                        </a:rPr>
                        <a:t>Постанова КМУ від 02.06.2021 №576 «</a:t>
                      </a:r>
                      <a:r>
                        <a:rPr lang="uk-UA" sz="1100">
                          <a:effectLst/>
                          <a:highlight>
                            <a:srgbClr val="FFFFFF"/>
                          </a:highlight>
                        </a:rPr>
                        <a:t>Про затвердження Порядку визнання в Україні професійних кваліфікацій, здобутих в інших країнах</a:t>
                      </a:r>
                      <a:r>
                        <a:rPr lang="uk-UA" sz="1100">
                          <a:effectLst/>
                        </a:rPr>
                        <a:t>» </a:t>
                      </a:r>
                      <a:r>
                        <a:rPr lang="uk-UA" sz="1100" u="sng">
                          <a:effectLst/>
                          <a:hlinkClick r:id="rId7"/>
                        </a:rPr>
                        <a:t>https://zakon.rada.gov.ua/laws/show/576-2021-%D0%BF#Text</a:t>
                      </a:r>
                      <a:r>
                        <a:rPr lang="uk-UA" sz="1100" u="sng">
                          <a:effectLst/>
                        </a:rPr>
                        <a:t>;</a:t>
                      </a:r>
                      <a:r>
                        <a:rPr lang="uk-UA" sz="1100">
                          <a:effectLst/>
                          <a:highlight>
                            <a:srgbClr val="FFFFFF"/>
                          </a:highlight>
                        </a:rPr>
                        <a:t> </a:t>
                      </a:r>
                      <a:endParaRPr lang="uk-UA" sz="1100">
                        <a:effectLst/>
                      </a:endParaRPr>
                    </a:p>
                    <a:p>
                      <a:r>
                        <a:rPr lang="uk-UA" sz="1100">
                          <a:effectLst/>
                          <a:highlight>
                            <a:srgbClr val="FFFFFF"/>
                          </a:highlight>
                        </a:rPr>
                        <a:t>Наказ МОНУ «</a:t>
                      </a:r>
                      <a:r>
                        <a:rPr lang="uk-UA" sz="1100">
                          <a:effectLst/>
                        </a:rPr>
                        <a:t>Про затвердження Положення про порядок відрахування, переривання навчання, поновлення і переведення осіб, які навчаються у ЗВО, а також надання їм академічної відпустки</a:t>
                      </a:r>
                      <a:r>
                        <a:rPr lang="uk-UA" sz="1100">
                          <a:effectLst/>
                          <a:highlight>
                            <a:srgbClr val="FFFFFF"/>
                          </a:highlight>
                        </a:rPr>
                        <a:t>» </a:t>
                      </a:r>
                      <a:r>
                        <a:rPr lang="uk-UA" sz="1100" u="sng">
                          <a:effectLst/>
                          <a:highlight>
                            <a:srgbClr val="FFFFFF"/>
                          </a:highlight>
                          <a:hlinkClick r:id="rId8"/>
                        </a:rPr>
                        <a:t>https://mon.gov.ua/ua/npa/pro-zatverdzhennya-polozhennya-pro-poryadok-vidrahuvannya-pererivannya-navchannya-ponovlennya-i-perevedennya-osib-yaki-navchayutsya-u-zakladah-vishoyi-osviti-takozh-nadannya-yim-akademichnoyi-vidpustki</a:t>
                      </a:r>
                      <a:r>
                        <a:rPr lang="uk-UA" sz="1100" u="sng">
                          <a:effectLst/>
                          <a:highlight>
                            <a:srgbClr val="FFFFFF"/>
                          </a:highlight>
                        </a:rPr>
                        <a:t>;</a:t>
                      </a:r>
                      <a:endParaRPr lang="uk-UA" sz="1100">
                        <a:effectLst/>
                      </a:endParaRPr>
                    </a:p>
                    <a:p>
                      <a:r>
                        <a:rPr lang="uk-UA" sz="1100">
                          <a:effectLst/>
                        </a:rPr>
                        <a:t> Постанова КМУ № 579 від 12.08.2015 «Про затвердження Положення про порядок реалізації права на академічну мобільність» </a:t>
                      </a:r>
                      <a:r>
                        <a:rPr lang="uk-UA" sz="1100" u="sng">
                          <a:effectLst/>
                          <a:hlinkClick r:id="rId9"/>
                        </a:rPr>
                        <a:t>https://zakon.rada.gov.ua/laws/show/579-2015-%D0%BF#n8</a:t>
                      </a:r>
                      <a:r>
                        <a:rPr lang="uk-UA" sz="1100" u="sng">
                          <a:effectLst/>
                        </a:rPr>
                        <a:t>; </a:t>
                      </a:r>
                      <a:endParaRPr lang="uk-UA" sz="1100">
                        <a:effectLst/>
                      </a:endParaRPr>
                    </a:p>
                    <a:p>
                      <a:r>
                        <a:rPr lang="uk-UA" sz="1100">
                          <a:effectLst/>
                          <a:highlight>
                            <a:srgbClr val="FFFFFF"/>
                          </a:highlight>
                        </a:rPr>
                        <a:t> </a:t>
                      </a:r>
                      <a:r>
                        <a:rPr lang="uk-UA" sz="1100">
                          <a:effectLst/>
                        </a:rPr>
                        <a:t>(для PhD) п.22 Порядку …</a:t>
                      </a:r>
                    </a:p>
                    <a:p>
                      <a:r>
                        <a:rPr lang="uk-UA" sz="1100">
                          <a:effectLst/>
                        </a:rPr>
                        <a:t> Наказ МОНУ від 19.05.2016 №537 «</a:t>
                      </a:r>
                      <a:r>
                        <a:rPr lang="uk-UA" sz="1100">
                          <a:effectLst/>
                          <a:highlight>
                            <a:srgbClr val="FFFFFF"/>
                          </a:highlight>
                        </a:rPr>
                        <a:t>Про затвердження Порядку проходження атестації для визнання здобутих кваліфікацій, результатів навчання та періодів навчання в системі вищої освіти, здобутих на тимчасово окупованій території України після 20 лютого 2014 року</a:t>
                      </a:r>
                      <a:r>
                        <a:rPr lang="uk-UA" sz="1100">
                          <a:effectLst/>
                        </a:rPr>
                        <a:t>» </a:t>
                      </a:r>
                      <a:r>
                        <a:rPr lang="uk-UA" sz="1100" u="sng">
                          <a:effectLst/>
                          <a:hlinkClick r:id="rId10"/>
                        </a:rPr>
                        <a:t>https://zakon.rada.gov.ua/laws/show/z0793-16#n13</a:t>
                      </a:r>
                      <a:endParaRPr lang="uk-UA" sz="1100">
                        <a:effectLst/>
                      </a:endParaRPr>
                    </a:p>
                    <a:p>
                      <a:r>
                        <a:rPr lang="uk-UA" sz="1100">
                          <a:effectLst/>
                        </a:rPr>
                        <a:t> </a:t>
                      </a:r>
                      <a:endParaRPr lang="uk-UA" sz="1200">
                        <a:effectLst/>
                        <a:latin typeface="Times New Roman" panose="02020603050405020304" pitchFamily="18" charset="0"/>
                        <a:ea typeface="Times New Roman" panose="02020603050405020304" pitchFamily="18" charset="0"/>
                      </a:endParaRPr>
                    </a:p>
                  </a:txBody>
                  <a:tcPr marL="12089" marR="12089" marT="0" marB="0"/>
                </a:tc>
                <a:tc>
                  <a:txBody>
                    <a:bodyPr/>
                    <a:lstStyle/>
                    <a:p>
                      <a:r>
                        <a:rPr lang="uk-UA" sz="1200">
                          <a:effectLst/>
                        </a:rPr>
                        <a:t>Документи ЗВО, що регулюють процедуру, правила визнання результатів навчання, отриманих у інших закладах освіти: </a:t>
                      </a:r>
                    </a:p>
                    <a:p>
                      <a:r>
                        <a:rPr lang="uk-UA" sz="1200">
                          <a:effectLst/>
                        </a:rPr>
                        <a:t>- при переведенні, поновленні,…;</a:t>
                      </a:r>
                    </a:p>
                    <a:p>
                      <a:pPr>
                        <a:tabLst>
                          <a:tab pos="3390900" algn="l"/>
                        </a:tabLst>
                      </a:pPr>
                      <a:r>
                        <a:rPr lang="uk-UA" sz="1200">
                          <a:effectLst/>
                        </a:rPr>
                        <a:t>- під час академічної мобільності (Положення про академічну мобільність, </a:t>
                      </a:r>
                      <a:r>
                        <a:rPr lang="uk-UA" sz="1200">
                          <a:effectLst/>
                          <a:highlight>
                            <a:srgbClr val="FFFFFF"/>
                          </a:highlight>
                        </a:rPr>
                        <a:t>ч.2 ст.46 ЗУ «Про вищу освіту»</a:t>
                      </a:r>
                      <a:r>
                        <a:rPr lang="uk-UA" sz="1200">
                          <a:effectLst/>
                        </a:rPr>
                        <a:t>);</a:t>
                      </a:r>
                    </a:p>
                    <a:p>
                      <a:r>
                        <a:rPr lang="uk-UA" sz="1200">
                          <a:effectLst/>
                        </a:rPr>
                        <a:t>- </a:t>
                      </a:r>
                      <a:r>
                        <a:rPr lang="uk-UA" sz="1200">
                          <a:effectLst/>
                          <a:highlight>
                            <a:srgbClr val="FFFFFF"/>
                          </a:highlight>
                        </a:rPr>
                        <a:t>здобутих в іноземних закладах ступенів вищої освіти (ч.2 ст.32 ЗУ «Про вищу освіту»);</a:t>
                      </a:r>
                      <a:endParaRPr lang="uk-UA" sz="1200">
                        <a:effectLst/>
                      </a:endParaRPr>
                    </a:p>
                    <a:p>
                      <a:r>
                        <a:rPr lang="uk-UA" sz="1200">
                          <a:effectLst/>
                          <a:highlight>
                            <a:srgbClr val="FFFFFF"/>
                          </a:highlight>
                        </a:rPr>
                        <a:t> </a:t>
                      </a:r>
                    </a:p>
                    <a:p>
                      <a:r>
                        <a:rPr lang="uk-UA" sz="1200">
                          <a:effectLst/>
                          <a:highlight>
                            <a:srgbClr val="FFFFFF"/>
                          </a:highlight>
                        </a:rPr>
                        <a:t>Договори, угоди про спільні освітні програми   </a:t>
                      </a:r>
                      <a:endParaRPr lang="uk-UA" sz="1200">
                        <a:effectLst/>
                        <a:latin typeface="Times New Roman" panose="02020603050405020304" pitchFamily="18" charset="0"/>
                        <a:ea typeface="Times New Roman" panose="02020603050405020304" pitchFamily="18" charset="0"/>
                      </a:endParaRPr>
                    </a:p>
                  </a:txBody>
                  <a:tcPr marL="12089" marR="12089" marT="0" marB="0"/>
                </a:tc>
                <a:extLst>
                  <a:ext uri="{0D108BD9-81ED-4DB2-BD59-A6C34878D82A}">
                    <a16:rowId xmlns:a16="http://schemas.microsoft.com/office/drawing/2014/main" val="2760301593"/>
                  </a:ext>
                </a:extLst>
              </a:tr>
            </a:tbl>
          </a:graphicData>
        </a:graphic>
      </p:graphicFrame>
    </p:spTree>
    <p:extLst>
      <p:ext uri="{BB962C8B-B14F-4D97-AF65-F5344CB8AC3E}">
        <p14:creationId xmlns:p14="http://schemas.microsoft.com/office/powerpoint/2010/main" val="2619942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BCDAA2D8-3EA2-A8BD-98A3-1C0F615A7263}"/>
              </a:ext>
            </a:extLst>
          </p:cNvPr>
          <p:cNvGraphicFramePr>
            <a:graphicFrameLocks noGrp="1"/>
          </p:cNvGraphicFramePr>
          <p:nvPr>
            <p:extLst>
              <p:ext uri="{D42A27DB-BD31-4B8C-83A1-F6EECF244321}">
                <p14:modId xmlns:p14="http://schemas.microsoft.com/office/powerpoint/2010/main" val="3380856198"/>
              </p:ext>
            </p:extLst>
          </p:nvPr>
        </p:nvGraphicFramePr>
        <p:xfrm>
          <a:off x="393700" y="666750"/>
          <a:ext cx="8293100" cy="2832100"/>
        </p:xfrm>
        <a:graphic>
          <a:graphicData uri="http://schemas.openxmlformats.org/drawingml/2006/table">
            <a:tbl>
              <a:tblPr>
                <a:tableStyleId>{616DA210-FB5B-4158-B5E0-FEB733F419BA}</a:tableStyleId>
              </a:tblPr>
              <a:tblGrid>
                <a:gridCol w="2730500">
                  <a:extLst>
                    <a:ext uri="{9D8B030D-6E8A-4147-A177-3AD203B41FA5}">
                      <a16:colId xmlns:a16="http://schemas.microsoft.com/office/drawing/2014/main" val="2975056535"/>
                    </a:ext>
                  </a:extLst>
                </a:gridCol>
                <a:gridCol w="2743200">
                  <a:extLst>
                    <a:ext uri="{9D8B030D-6E8A-4147-A177-3AD203B41FA5}">
                      <a16:colId xmlns:a16="http://schemas.microsoft.com/office/drawing/2014/main" val="1364890682"/>
                    </a:ext>
                  </a:extLst>
                </a:gridCol>
                <a:gridCol w="2819400">
                  <a:extLst>
                    <a:ext uri="{9D8B030D-6E8A-4147-A177-3AD203B41FA5}">
                      <a16:colId xmlns:a16="http://schemas.microsoft.com/office/drawing/2014/main" val="1399974623"/>
                    </a:ext>
                  </a:extLst>
                </a:gridCol>
              </a:tblGrid>
              <a:tr h="2832100">
                <a:tc>
                  <a:txBody>
                    <a:bodyPr/>
                    <a:lstStyle/>
                    <a:p>
                      <a:r>
                        <a:rPr lang="uk-UA" sz="1600">
                          <a:effectLst/>
                        </a:rPr>
                        <a:t>3.4 </a:t>
                      </a:r>
                      <a:r>
                        <a:rPr lang="uk-UA" sz="1600">
                          <a:effectLst/>
                          <a:highlight>
                            <a:srgbClr val="FFFFFF"/>
                          </a:highlight>
                        </a:rPr>
                        <a:t>Визначено чіткі та зрозумілі правила визнання результатів навчання, отриманих у неформальній освіті, що є доступними для всіх учасників освітнього процесу та яких послідовно дотримуються під час реалізації освітньої програми.</a:t>
                      </a:r>
                      <a:endParaRPr lang="uk-UA" sz="16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600">
                          <a:effectLst/>
                        </a:rPr>
                        <a:t>ст. 8 ЗУ «Про освіту»</a:t>
                      </a:r>
                    </a:p>
                    <a:p>
                      <a:r>
                        <a:rPr lang="uk-UA" sz="1600">
                          <a:effectLst/>
                        </a:rPr>
                        <a:t>ч.7 ст.34 ЗУ «Про освіту»</a:t>
                      </a:r>
                      <a:endParaRPr lang="uk-UA" sz="16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600">
                          <a:effectLst/>
                        </a:rPr>
                        <a:t>Внутрішні документи ЗВО, що регулюють порядок визнання результатів навчання, отриманих у неформальній освіті </a:t>
                      </a:r>
                      <a:endParaRPr lang="uk-UA"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81050636"/>
                  </a:ext>
                </a:extLst>
              </a:tr>
            </a:tbl>
          </a:graphicData>
        </a:graphic>
      </p:graphicFrame>
    </p:spTree>
    <p:extLst>
      <p:ext uri="{BB962C8B-B14F-4D97-AF65-F5344CB8AC3E}">
        <p14:creationId xmlns:p14="http://schemas.microsoft.com/office/powerpoint/2010/main" val="202049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4FA930EC-7184-271E-8595-F44917FDFA53}"/>
              </a:ext>
            </a:extLst>
          </p:cNvPr>
          <p:cNvGraphicFramePr>
            <a:graphicFrameLocks noGrp="1"/>
          </p:cNvGraphicFramePr>
          <p:nvPr>
            <p:extLst>
              <p:ext uri="{D42A27DB-BD31-4B8C-83A1-F6EECF244321}">
                <p14:modId xmlns:p14="http://schemas.microsoft.com/office/powerpoint/2010/main" val="2121428932"/>
              </p:ext>
            </p:extLst>
          </p:nvPr>
        </p:nvGraphicFramePr>
        <p:xfrm>
          <a:off x="228600" y="445314"/>
          <a:ext cx="8686711" cy="4480560"/>
        </p:xfrm>
        <a:graphic>
          <a:graphicData uri="http://schemas.openxmlformats.org/drawingml/2006/table">
            <a:tbl>
              <a:tblPr>
                <a:tableStyleId>{616DA210-FB5B-4158-B5E0-FEB733F419BA}</a:tableStyleId>
              </a:tblPr>
              <a:tblGrid>
                <a:gridCol w="2057400">
                  <a:extLst>
                    <a:ext uri="{9D8B030D-6E8A-4147-A177-3AD203B41FA5}">
                      <a16:colId xmlns:a16="http://schemas.microsoft.com/office/drawing/2014/main" val="36610685"/>
                    </a:ext>
                  </a:extLst>
                </a:gridCol>
                <a:gridCol w="3886200">
                  <a:extLst>
                    <a:ext uri="{9D8B030D-6E8A-4147-A177-3AD203B41FA5}">
                      <a16:colId xmlns:a16="http://schemas.microsoft.com/office/drawing/2014/main" val="3678551443"/>
                    </a:ext>
                  </a:extLst>
                </a:gridCol>
                <a:gridCol w="2743111">
                  <a:extLst>
                    <a:ext uri="{9D8B030D-6E8A-4147-A177-3AD203B41FA5}">
                      <a16:colId xmlns:a16="http://schemas.microsoft.com/office/drawing/2014/main" val="2127214837"/>
                    </a:ext>
                  </a:extLst>
                </a:gridCol>
              </a:tblGrid>
              <a:tr h="149525">
                <a:tc gridSpan="3">
                  <a:txBody>
                    <a:bodyPr/>
                    <a:lstStyle/>
                    <a:p>
                      <a:pPr algn="ctr"/>
                      <a:r>
                        <a:rPr lang="uk-UA" sz="1400" b="1">
                          <a:effectLst/>
                        </a:rPr>
                        <a:t>Критерій 4. </a:t>
                      </a:r>
                      <a:r>
                        <a:rPr lang="uk-UA" sz="1400" b="1">
                          <a:effectLst/>
                          <a:highlight>
                            <a:srgbClr val="FFFFFF"/>
                          </a:highlight>
                        </a:rPr>
                        <a:t>Навчання і викладання за освітньою програмою</a:t>
                      </a:r>
                      <a:endParaRPr lang="uk-UA" sz="1400" b="1">
                        <a:effectLst/>
                        <a:latin typeface="Times New Roman" panose="02020603050405020304" pitchFamily="18" charset="0"/>
                        <a:ea typeface="Times New Roman" panose="02020603050405020304" pitchFamily="18" charset="0"/>
                      </a:endParaRPr>
                    </a:p>
                  </a:txBody>
                  <a:tcPr marL="42452" marR="42452"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718654156"/>
                  </a:ext>
                </a:extLst>
              </a:tr>
              <a:tr h="4186711">
                <a:tc>
                  <a:txBody>
                    <a:bodyPr/>
                    <a:lstStyle/>
                    <a:p>
                      <a:r>
                        <a:rPr lang="uk-UA" sz="1400">
                          <a:effectLst/>
                        </a:rPr>
                        <a:t>4.1 </a:t>
                      </a:r>
                      <a:r>
                        <a:rPr lang="uk-UA" sz="1400">
                          <a:effectLst/>
                          <a:highlight>
                            <a:srgbClr val="FFFFFF"/>
                          </a:highlight>
                        </a:rPr>
                        <a:t>Форми та методи навчання і викладання сприяють досягненню заявлених у освітній програмі цілей та програмних результатів навчання, відповідають вимогам студентоцентрованого підходу та принципам академічної свободи.</a:t>
                      </a:r>
                      <a:endParaRPr lang="uk-UA" sz="1400">
                        <a:effectLst/>
                        <a:latin typeface="Times New Roman" panose="02020603050405020304" pitchFamily="18" charset="0"/>
                        <a:ea typeface="Times New Roman" panose="02020603050405020304" pitchFamily="18" charset="0"/>
                      </a:endParaRPr>
                    </a:p>
                  </a:txBody>
                  <a:tcPr marL="42452" marR="42452" marT="0" marB="0"/>
                </a:tc>
                <a:tc>
                  <a:txBody>
                    <a:bodyPr/>
                    <a:lstStyle/>
                    <a:p>
                      <a:r>
                        <a:rPr lang="uk-UA" sz="1400">
                          <a:effectLst/>
                        </a:rPr>
                        <a:t>ст.54 ЗУ «Про освіту»</a:t>
                      </a:r>
                    </a:p>
                    <a:p>
                      <a:r>
                        <a:rPr lang="uk-UA" sz="1400">
                          <a:effectLst/>
                        </a:rPr>
                        <a:t>п.2) ч.2 ст.32 ЗУ «Про вищу освіту»</a:t>
                      </a:r>
                    </a:p>
                    <a:p>
                      <a:r>
                        <a:rPr lang="uk-UA" sz="1400">
                          <a:effectLst/>
                        </a:rPr>
                        <a:t>пп.</a:t>
                      </a:r>
                      <a:r>
                        <a:rPr lang="uk-UA" sz="1400">
                          <a:effectLst/>
                          <a:highlight>
                            <a:srgbClr val="FFFFFF"/>
                          </a:highlight>
                        </a:rPr>
                        <a:t> 22</a:t>
                      </a:r>
                      <a:r>
                        <a:rPr lang="uk-UA" sz="1400" baseline="30000">
                          <a:effectLst/>
                          <a:highlight>
                            <a:srgbClr val="FFFFFF"/>
                          </a:highlight>
                        </a:rPr>
                        <a:t>-1</a:t>
                      </a:r>
                      <a:r>
                        <a:rPr lang="uk-UA" sz="1400">
                          <a:effectLst/>
                          <a:highlight>
                            <a:srgbClr val="FFFFFF"/>
                          </a:highlight>
                        </a:rPr>
                        <a:t>-22</a:t>
                      </a:r>
                      <a:r>
                        <a:rPr lang="uk-UA" sz="1400" baseline="30000">
                          <a:effectLst/>
                          <a:highlight>
                            <a:srgbClr val="FFFFFF"/>
                          </a:highlight>
                        </a:rPr>
                        <a:t>-3</a:t>
                      </a:r>
                      <a:r>
                        <a:rPr lang="uk-UA" sz="1400">
                          <a:effectLst/>
                        </a:rPr>
                        <a:t> ст.1 ЗУ «Про вищу освіту»</a:t>
                      </a:r>
                    </a:p>
                    <a:p>
                      <a:r>
                        <a:rPr lang="uk-UA" sz="1400">
                          <a:effectLst/>
                        </a:rPr>
                        <a:t>п.5) ч.3 ст.32 ЗУ «Про вищу освіту»</a:t>
                      </a:r>
                    </a:p>
                    <a:p>
                      <a:r>
                        <a:rPr lang="uk-UA" sz="1400">
                          <a:effectLst/>
                        </a:rPr>
                        <a:t>розділ IX ЗУ «Про вищу освіту»</a:t>
                      </a:r>
                    </a:p>
                    <a:p>
                      <a:r>
                        <a:rPr lang="uk-UA" sz="1400">
                          <a:effectLst/>
                        </a:rPr>
                        <a:t>ст.50 ЗУ «Про вищу освіту»</a:t>
                      </a:r>
                    </a:p>
                    <a:p>
                      <a:r>
                        <a:rPr lang="uk-UA" sz="1400">
                          <a:effectLst/>
                        </a:rPr>
                        <a:t>п.3 ч.1 ст.1 ЗУ «Про вищу освіту» </a:t>
                      </a:r>
                    </a:p>
                    <a:p>
                      <a:r>
                        <a:rPr lang="uk-UA" sz="1400">
                          <a:effectLst/>
                        </a:rPr>
                        <a:t> </a:t>
                      </a:r>
                    </a:p>
                    <a:p>
                      <a:r>
                        <a:rPr lang="uk-UA" sz="1400">
                          <a:effectLst/>
                        </a:rPr>
                        <a:t>Стандарт вищої освіти </a:t>
                      </a:r>
                    </a:p>
                    <a:p>
                      <a:r>
                        <a:rPr lang="uk-UA" sz="1400" u="sng">
                          <a:effectLst/>
                          <a:hlinkClick r:id="rId2"/>
                        </a:rPr>
                        <a:t>https://mon.gov.ua/ua/osvita/visha-osvita/naukovo-metodichna-rada-ministerstva-osviti-i-nauki-ukrayini/zatverdzheni-standarti-vishoyi-osviti</a:t>
                      </a:r>
                      <a:endParaRPr lang="uk-UA" sz="1400">
                        <a:effectLst/>
                      </a:endParaRPr>
                    </a:p>
                    <a:p>
                      <a:r>
                        <a:rPr lang="uk-UA" sz="1400">
                          <a:effectLst/>
                        </a:rPr>
                        <a:t> </a:t>
                      </a:r>
                    </a:p>
                    <a:p>
                      <a:r>
                        <a:rPr lang="uk-UA" sz="1400">
                          <a:effectLst/>
                        </a:rPr>
                        <a:t>Наказ МОНУ від 25.04.2013 №466 «Про затвердження Положення про дистанційне навчання» </a:t>
                      </a:r>
                      <a:r>
                        <a:rPr lang="uk-UA" sz="1400" u="sng">
                          <a:effectLst/>
                          <a:hlinkClick r:id="rId3"/>
                        </a:rPr>
                        <a:t>https://zakon.rada.gov.ua/laws/show/z0703-13#Text</a:t>
                      </a:r>
                      <a:endParaRPr lang="uk-UA" sz="1400">
                        <a:effectLst/>
                      </a:endParaRP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42452" marR="42452" marT="0" marB="0"/>
                </a:tc>
                <a:tc>
                  <a:txBody>
                    <a:bodyPr/>
                    <a:lstStyle/>
                    <a:p>
                      <a:r>
                        <a:rPr lang="uk-UA" sz="1400">
                          <a:effectLst/>
                        </a:rPr>
                        <a:t>Внутрішні документи ЗВО, які регулюють: </a:t>
                      </a:r>
                    </a:p>
                    <a:p>
                      <a:r>
                        <a:rPr lang="uk-UA" sz="1400">
                          <a:effectLst/>
                        </a:rPr>
                        <a:t>- питання вибору форм і методів навчання: </a:t>
                      </a:r>
                    </a:p>
                    <a:p>
                      <a:r>
                        <a:rPr lang="uk-UA" sz="1400">
                          <a:effectLst/>
                        </a:rPr>
                        <a:t>- необхідність забезпечення вимог </a:t>
                      </a:r>
                      <a:r>
                        <a:rPr lang="uk-UA" sz="1400">
                          <a:effectLst/>
                          <a:highlight>
                            <a:srgbClr val="FFFFFF"/>
                          </a:highlight>
                        </a:rPr>
                        <a:t>студентоцентрованого підходу та принципів академічної свободи</a:t>
                      </a:r>
                      <a:r>
                        <a:rPr lang="uk-UA" sz="1400">
                          <a:effectLst/>
                        </a:rPr>
                        <a:t> </a:t>
                      </a:r>
                    </a:p>
                    <a:p>
                      <a:r>
                        <a:rPr lang="uk-UA" sz="1400">
                          <a:effectLst/>
                        </a:rPr>
                        <a:t> </a:t>
                      </a:r>
                    </a:p>
                    <a:p>
                      <a:r>
                        <a:rPr lang="uk-UA" sz="1400">
                          <a:effectLst/>
                        </a:rPr>
                        <a:t>Положення про організацію освітнього процесу (ч.2 ст.47 ЗУ «Про вищу освіту»)</a:t>
                      </a:r>
                    </a:p>
                    <a:p>
                      <a:r>
                        <a:rPr lang="uk-UA" sz="1400">
                          <a:effectLst/>
                        </a:rPr>
                        <a:t> </a:t>
                      </a:r>
                    </a:p>
                    <a:p>
                      <a:r>
                        <a:rPr lang="uk-UA" sz="1400">
                          <a:effectLst/>
                        </a:rPr>
                        <a:t>Освітня програма</a:t>
                      </a:r>
                    </a:p>
                    <a:p>
                      <a:r>
                        <a:rPr lang="uk-UA" sz="1400">
                          <a:effectLst/>
                        </a:rPr>
                        <a:t> </a:t>
                      </a:r>
                    </a:p>
                    <a:p>
                      <a:r>
                        <a:rPr lang="uk-UA" sz="1400">
                          <a:effectLst/>
                        </a:rPr>
                        <a:t>Робочі програми/силабуси дисциплін або аналогічні документи</a:t>
                      </a: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42452" marR="42452" marT="0" marB="0"/>
                </a:tc>
                <a:extLst>
                  <a:ext uri="{0D108BD9-81ED-4DB2-BD59-A6C34878D82A}">
                    <a16:rowId xmlns:a16="http://schemas.microsoft.com/office/drawing/2014/main" val="3397886722"/>
                  </a:ext>
                </a:extLst>
              </a:tr>
            </a:tbl>
          </a:graphicData>
        </a:graphic>
      </p:graphicFrame>
    </p:spTree>
    <p:extLst>
      <p:ext uri="{BB962C8B-B14F-4D97-AF65-F5344CB8AC3E}">
        <p14:creationId xmlns:p14="http://schemas.microsoft.com/office/powerpoint/2010/main" val="1112989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B3F41D57-3CE6-9B31-ABEA-038B70E08D04}"/>
              </a:ext>
            </a:extLst>
          </p:cNvPr>
          <p:cNvGraphicFramePr>
            <a:graphicFrameLocks noGrp="1"/>
          </p:cNvGraphicFramePr>
          <p:nvPr>
            <p:extLst>
              <p:ext uri="{D42A27DB-BD31-4B8C-83A1-F6EECF244321}">
                <p14:modId xmlns:p14="http://schemas.microsoft.com/office/powerpoint/2010/main" val="2423582421"/>
              </p:ext>
            </p:extLst>
          </p:nvPr>
        </p:nvGraphicFramePr>
        <p:xfrm>
          <a:off x="76200" y="445313"/>
          <a:ext cx="8991601" cy="4744347"/>
        </p:xfrm>
        <a:graphic>
          <a:graphicData uri="http://schemas.openxmlformats.org/drawingml/2006/table">
            <a:tbl>
              <a:tblPr>
                <a:tableStyleId>{616DA210-FB5B-4158-B5E0-FEB733F419BA}</a:tableStyleId>
              </a:tblPr>
              <a:tblGrid>
                <a:gridCol w="1828801">
                  <a:extLst>
                    <a:ext uri="{9D8B030D-6E8A-4147-A177-3AD203B41FA5}">
                      <a16:colId xmlns:a16="http://schemas.microsoft.com/office/drawing/2014/main" val="1818754963"/>
                    </a:ext>
                  </a:extLst>
                </a:gridCol>
                <a:gridCol w="3505199">
                  <a:extLst>
                    <a:ext uri="{9D8B030D-6E8A-4147-A177-3AD203B41FA5}">
                      <a16:colId xmlns:a16="http://schemas.microsoft.com/office/drawing/2014/main" val="3302813731"/>
                    </a:ext>
                  </a:extLst>
                </a:gridCol>
                <a:gridCol w="3657601">
                  <a:extLst>
                    <a:ext uri="{9D8B030D-6E8A-4147-A177-3AD203B41FA5}">
                      <a16:colId xmlns:a16="http://schemas.microsoft.com/office/drawing/2014/main" val="3731190907"/>
                    </a:ext>
                  </a:extLst>
                </a:gridCol>
              </a:tblGrid>
              <a:tr h="2587826">
                <a:tc>
                  <a:txBody>
                    <a:bodyPr/>
                    <a:lstStyle/>
                    <a:p>
                      <a:r>
                        <a:rPr lang="uk-UA" sz="1400">
                          <a:effectLst/>
                        </a:rPr>
                        <a:t>4.2. </a:t>
                      </a:r>
                      <a:r>
                        <a:rPr lang="uk-UA" sz="1400">
                          <a:effectLst/>
                          <a:highlight>
                            <a:srgbClr val="FFFFFF"/>
                          </a:highlight>
                        </a:rPr>
                        <a:t>Усім учасникам освітнього процесу своєчасно надається доступна і зрозуміла інформація щодо цілей, змісту та ПРН, порядку та критеріїв оцінювання в межах окремих ОК (у формі силабуса або в інший подібний спосіб)</a:t>
                      </a:r>
                      <a:endParaRPr lang="uk-UA" sz="1400">
                        <a:effectLst/>
                        <a:latin typeface="Times New Roman" panose="02020603050405020304" pitchFamily="18" charset="0"/>
                        <a:ea typeface="Times New Roman" panose="02020603050405020304" pitchFamily="18" charset="0"/>
                      </a:endParaRPr>
                    </a:p>
                  </a:txBody>
                  <a:tcPr marL="42452" marR="42452" marT="0" marB="0"/>
                </a:tc>
                <a:tc>
                  <a:txBody>
                    <a:bodyPr/>
                    <a:lstStyle/>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42452" marR="42452" marT="0" marB="0"/>
                </a:tc>
                <a:tc>
                  <a:txBody>
                    <a:bodyPr/>
                    <a:lstStyle/>
                    <a:p>
                      <a:r>
                        <a:rPr lang="uk-UA" sz="1400">
                          <a:effectLst/>
                        </a:rPr>
                        <a:t>Внутрішні документи ЗВО, в яких унормовано: </a:t>
                      </a:r>
                    </a:p>
                    <a:p>
                      <a:r>
                        <a:rPr lang="uk-UA" sz="1400">
                          <a:effectLst/>
                        </a:rPr>
                        <a:t>- порядок інформування здобувачів освіти про цілі, зміст та ПРН;</a:t>
                      </a:r>
                    </a:p>
                    <a:p>
                      <a:r>
                        <a:rPr lang="uk-UA" sz="1400">
                          <a:effectLst/>
                        </a:rPr>
                        <a:t>- питання розроблення, збереження й доступності навчально-методичного забезпечення;</a:t>
                      </a:r>
                    </a:p>
                    <a:p>
                      <a:r>
                        <a:rPr lang="uk-UA" sz="1400">
                          <a:effectLst/>
                        </a:rPr>
                        <a:t>- вимоги до структури документів і форм навчально-методичного забезпечення НД (силабуси / РПНД або інш.), рекомендації до оформлення кожної структурної частини.</a:t>
                      </a:r>
                    </a:p>
                    <a:p>
                      <a:r>
                        <a:rPr lang="uk-UA" sz="1400">
                          <a:effectLst/>
                        </a:rPr>
                        <a:t> Робочі програми / силабуси дисциплін або аналогічні документи</a:t>
                      </a:r>
                      <a:endParaRPr lang="uk-UA" sz="1400">
                        <a:effectLst/>
                        <a:latin typeface="Times New Roman" panose="02020603050405020304" pitchFamily="18" charset="0"/>
                        <a:ea typeface="Times New Roman" panose="02020603050405020304" pitchFamily="18" charset="0"/>
                      </a:endParaRPr>
                    </a:p>
                  </a:txBody>
                  <a:tcPr marL="42452" marR="42452" marT="0" marB="0"/>
                </a:tc>
                <a:extLst>
                  <a:ext uri="{0D108BD9-81ED-4DB2-BD59-A6C34878D82A}">
                    <a16:rowId xmlns:a16="http://schemas.microsoft.com/office/drawing/2014/main" val="3318174047"/>
                  </a:ext>
                </a:extLst>
              </a:tr>
              <a:tr h="2156521">
                <a:tc>
                  <a:txBody>
                    <a:bodyPr/>
                    <a:lstStyle/>
                    <a:p>
                      <a:r>
                        <a:rPr lang="uk-UA" sz="1400">
                          <a:effectLst/>
                        </a:rPr>
                        <a:t>4.3. ЗВО </a:t>
                      </a:r>
                      <a:r>
                        <a:rPr lang="uk-UA" sz="1400">
                          <a:effectLst/>
                          <a:highlight>
                            <a:srgbClr val="FFFFFF"/>
                          </a:highlight>
                        </a:rPr>
                        <a:t>забезпечує поєднання навчання і досліджень під час реалізації ОП відповідно до рівня вищої освіти, спеціальності та цілей ОП.</a:t>
                      </a:r>
                      <a:endParaRPr lang="uk-UA" sz="1400">
                        <a:effectLst/>
                        <a:latin typeface="Times New Roman" panose="02020603050405020304" pitchFamily="18" charset="0"/>
                        <a:ea typeface="Times New Roman" panose="02020603050405020304" pitchFamily="18" charset="0"/>
                      </a:endParaRPr>
                    </a:p>
                  </a:txBody>
                  <a:tcPr marL="42452" marR="42452" marT="0" marB="0"/>
                </a:tc>
                <a:tc>
                  <a:txBody>
                    <a:bodyPr/>
                    <a:lstStyle/>
                    <a:p>
                      <a:r>
                        <a:rPr lang="uk-UA" sz="1400">
                          <a:effectLst/>
                        </a:rPr>
                        <a:t>Розділ XI ЗУ «Про вищу освіту» (зокрема, ст. 65); </a:t>
                      </a:r>
                    </a:p>
                    <a:p>
                      <a:r>
                        <a:rPr lang="uk-UA" sz="1400">
                          <a:effectLst/>
                        </a:rPr>
                        <a:t>пп.9-10 Порядку підготовки здобувачів освіти ступеня доктора філософії та доктора наук у ЗВО (наукових установах) (затв. Постановою КМУ від 23.03.2016 №26 </a:t>
                      </a:r>
                      <a:r>
                        <a:rPr lang="ru-RU" sz="1400"/>
                        <a:t>(в редакції постанови Кабінету Міністрів України </a:t>
                      </a:r>
                      <a:r>
                        <a:rPr lang="ru-RU" sz="1400">
                          <a:hlinkClick r:id="rId3"/>
                        </a:rPr>
                        <a:t>від 19 травня 2023 р. № 502</a:t>
                      </a:r>
                      <a:r>
                        <a:rPr lang="ru-RU" sz="1400"/>
                        <a:t>)</a:t>
                      </a:r>
                      <a:r>
                        <a:rPr lang="uk-UA" sz="1400">
                          <a:effectLst/>
                        </a:rPr>
                        <a:t>) </a:t>
                      </a:r>
                      <a:r>
                        <a:rPr lang="fr-FR" sz="1400">
                          <a:effectLst/>
                          <a:hlinkClick r:id="rId4"/>
                        </a:rPr>
                        <a:t>https://zakon.rada.gov.ua/laws/show/261-2016-%D0%BF#Text</a:t>
                      </a:r>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42452" marR="42452" marT="0" marB="0"/>
                </a:tc>
                <a:tc>
                  <a:txBody>
                    <a:bodyPr/>
                    <a:lstStyle/>
                    <a:p>
                      <a:r>
                        <a:rPr lang="uk-UA" sz="1400">
                          <a:effectLst/>
                        </a:rPr>
                        <a:t>Робочі програми / силабуси дисциплін або аналогічні документи;  </a:t>
                      </a:r>
                    </a:p>
                    <a:p>
                      <a:r>
                        <a:rPr lang="uk-UA" sz="1400">
                          <a:effectLst/>
                        </a:rPr>
                        <a:t>Внутрішні документи, в яких визначено вимоги до використання в освітньому процесі на ОП методів, які базуються на дослідженнях, у тому числі Положення про організацію ОП (ч.2 ст.47 ЗУ «Про вищу освіту»)</a:t>
                      </a: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42452" marR="42452" marT="0" marB="0"/>
                </a:tc>
                <a:extLst>
                  <a:ext uri="{0D108BD9-81ED-4DB2-BD59-A6C34878D82A}">
                    <a16:rowId xmlns:a16="http://schemas.microsoft.com/office/drawing/2014/main" val="868383192"/>
                  </a:ext>
                </a:extLst>
              </a:tr>
            </a:tbl>
          </a:graphicData>
        </a:graphic>
      </p:graphicFrame>
    </p:spTree>
    <p:extLst>
      <p:ext uri="{BB962C8B-B14F-4D97-AF65-F5344CB8AC3E}">
        <p14:creationId xmlns:p14="http://schemas.microsoft.com/office/powerpoint/2010/main" val="3865951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65635166-BFD9-EB3F-D704-3F34E0B89C18}"/>
              </a:ext>
            </a:extLst>
          </p:cNvPr>
          <p:cNvGraphicFramePr>
            <a:graphicFrameLocks noGrp="1"/>
          </p:cNvGraphicFramePr>
          <p:nvPr>
            <p:extLst>
              <p:ext uri="{D42A27DB-BD31-4B8C-83A1-F6EECF244321}">
                <p14:modId xmlns:p14="http://schemas.microsoft.com/office/powerpoint/2010/main" val="223861117"/>
              </p:ext>
            </p:extLst>
          </p:nvPr>
        </p:nvGraphicFramePr>
        <p:xfrm>
          <a:off x="76200" y="413564"/>
          <a:ext cx="8915400" cy="4693920"/>
        </p:xfrm>
        <a:graphic>
          <a:graphicData uri="http://schemas.openxmlformats.org/drawingml/2006/table">
            <a:tbl>
              <a:tblPr>
                <a:tableStyleId>{616DA210-FB5B-4158-B5E0-FEB733F419BA}</a:tableStyleId>
              </a:tblPr>
              <a:tblGrid>
                <a:gridCol w="2438400">
                  <a:extLst>
                    <a:ext uri="{9D8B030D-6E8A-4147-A177-3AD203B41FA5}">
                      <a16:colId xmlns:a16="http://schemas.microsoft.com/office/drawing/2014/main" val="1077171593"/>
                    </a:ext>
                  </a:extLst>
                </a:gridCol>
                <a:gridCol w="2057400">
                  <a:extLst>
                    <a:ext uri="{9D8B030D-6E8A-4147-A177-3AD203B41FA5}">
                      <a16:colId xmlns:a16="http://schemas.microsoft.com/office/drawing/2014/main" val="2891621322"/>
                    </a:ext>
                  </a:extLst>
                </a:gridCol>
                <a:gridCol w="4419600">
                  <a:extLst>
                    <a:ext uri="{9D8B030D-6E8A-4147-A177-3AD203B41FA5}">
                      <a16:colId xmlns:a16="http://schemas.microsoft.com/office/drawing/2014/main" val="2125147963"/>
                    </a:ext>
                  </a:extLst>
                </a:gridCol>
              </a:tblGrid>
              <a:tr h="1394624">
                <a:tc>
                  <a:txBody>
                    <a:bodyPr/>
                    <a:lstStyle/>
                    <a:p>
                      <a:r>
                        <a:rPr lang="uk-UA" sz="1400">
                          <a:effectLst/>
                        </a:rPr>
                        <a:t>4.4. </a:t>
                      </a:r>
                      <a:r>
                        <a:rPr lang="uk-UA" sz="1400">
                          <a:effectLst/>
                          <a:highlight>
                            <a:srgbClr val="FFFFFF"/>
                          </a:highlight>
                        </a:rPr>
                        <a:t>Педагогічні, науково-педагогічні, наукові працівники (далі - викладачі) оновлюють зміст освіти на основі наукових досягнень і сучасних практик у відповідній галузі</a:t>
                      </a:r>
                      <a:endParaRPr lang="uk-UA" sz="1400">
                        <a:effectLst/>
                        <a:latin typeface="Times New Roman" panose="02020603050405020304" pitchFamily="18" charset="0"/>
                        <a:ea typeface="Times New Roman" panose="02020603050405020304" pitchFamily="18" charset="0"/>
                      </a:endParaRPr>
                    </a:p>
                  </a:txBody>
                  <a:tcPr marL="41037" marR="41037" marT="0" marB="0"/>
                </a:tc>
                <a:tc>
                  <a:txBody>
                    <a:bodyPr/>
                    <a:lstStyle/>
                    <a:p>
                      <a:r>
                        <a:rPr lang="uk-UA" sz="1400">
                          <a:effectLst/>
                        </a:rPr>
                        <a:t>Розділ XI ЗУ «Про вищу освіту» </a:t>
                      </a:r>
                      <a:endParaRPr lang="uk-UA" sz="1400">
                        <a:effectLst/>
                        <a:latin typeface="Times New Roman" panose="02020603050405020304" pitchFamily="18" charset="0"/>
                        <a:ea typeface="Times New Roman" panose="02020603050405020304" pitchFamily="18" charset="0"/>
                      </a:endParaRPr>
                    </a:p>
                  </a:txBody>
                  <a:tcPr marL="41037" marR="41037" marT="0" marB="0"/>
                </a:tc>
                <a:tc>
                  <a:txBody>
                    <a:bodyPr/>
                    <a:lstStyle/>
                    <a:p>
                      <a:r>
                        <a:rPr lang="uk-UA" sz="1400">
                          <a:effectLst/>
                        </a:rPr>
                        <a:t>Внутрішні документи, в яких визначено вимоги щодо оновлення змісту освіти;  </a:t>
                      </a:r>
                    </a:p>
                    <a:p>
                      <a:r>
                        <a:rPr lang="uk-UA" sz="1400">
                          <a:effectLst/>
                        </a:rPr>
                        <a:t>Робочі програми/силабуси дисциплін або аналогічні документи</a:t>
                      </a:r>
                    </a:p>
                    <a:p>
                      <a:endParaRPr lang="uk-UA" sz="1400">
                        <a:effectLst/>
                        <a:latin typeface="Times New Roman" panose="02020603050405020304" pitchFamily="18" charset="0"/>
                        <a:ea typeface="Times New Roman" panose="02020603050405020304" pitchFamily="18" charset="0"/>
                      </a:endParaRPr>
                    </a:p>
                  </a:txBody>
                  <a:tcPr marL="41037" marR="41037" marT="0" marB="0"/>
                </a:tc>
                <a:extLst>
                  <a:ext uri="{0D108BD9-81ED-4DB2-BD59-A6C34878D82A}">
                    <a16:rowId xmlns:a16="http://schemas.microsoft.com/office/drawing/2014/main" val="2055658786"/>
                  </a:ext>
                </a:extLst>
              </a:tr>
              <a:tr h="3188499">
                <a:tc>
                  <a:txBody>
                    <a:bodyPr/>
                    <a:lstStyle/>
                    <a:p>
                      <a:endParaRPr lang="uk-UA" sz="1400">
                        <a:effectLst/>
                      </a:endParaRPr>
                    </a:p>
                    <a:p>
                      <a:r>
                        <a:rPr lang="uk-UA" sz="1400">
                          <a:effectLst/>
                        </a:rPr>
                        <a:t>4.5. </a:t>
                      </a:r>
                      <a:r>
                        <a:rPr lang="uk-UA" sz="1400">
                          <a:effectLst/>
                          <a:highlight>
                            <a:srgbClr val="FFFFFF"/>
                          </a:highlight>
                        </a:rPr>
                        <a:t>Навчання, викладання та наукові дослідження пов’язані з інтернаціоналізацією діяльності закладу вищої освіти.</a:t>
                      </a:r>
                      <a:endParaRPr lang="uk-UA" sz="1400">
                        <a:effectLst/>
                        <a:latin typeface="Times New Roman" panose="02020603050405020304" pitchFamily="18" charset="0"/>
                        <a:ea typeface="Times New Roman" panose="02020603050405020304" pitchFamily="18" charset="0"/>
                      </a:endParaRPr>
                    </a:p>
                  </a:txBody>
                  <a:tcPr marL="41037" marR="41037" marT="0" marB="0"/>
                </a:tc>
                <a:tc>
                  <a:txBody>
                    <a:bodyPr/>
                    <a:lstStyle/>
                    <a:p>
                      <a:r>
                        <a:rPr lang="uk-UA" sz="1400">
                          <a:effectLst/>
                        </a:rPr>
                        <a:t>ст. 75 ЗУ «Про вищу освіту»</a:t>
                      </a:r>
                      <a:endParaRPr lang="uk-UA" sz="1400">
                        <a:effectLst/>
                        <a:latin typeface="Times New Roman" panose="02020603050405020304" pitchFamily="18" charset="0"/>
                        <a:ea typeface="Times New Roman" panose="02020603050405020304" pitchFamily="18" charset="0"/>
                      </a:endParaRPr>
                    </a:p>
                  </a:txBody>
                  <a:tcPr marL="41037" marR="41037" marT="0" marB="0"/>
                </a:tc>
                <a:tc>
                  <a:txBody>
                    <a:bodyPr/>
                    <a:lstStyle/>
                    <a:p>
                      <a:r>
                        <a:rPr lang="uk-UA" sz="1400">
                          <a:effectLst/>
                        </a:rPr>
                        <a:t>Внутрішні документи, в яких визначено інституційну політику і стратегію інтернаціоналізації та які  регулюють питання:</a:t>
                      </a:r>
                    </a:p>
                    <a:p>
                      <a:pPr marL="285750" indent="-285750">
                        <a:buFontTx/>
                        <a:buChar char="-"/>
                      </a:pPr>
                      <a:r>
                        <a:rPr lang="uk-UA" sz="1400">
                          <a:effectLst/>
                        </a:rPr>
                        <a:t>реалізації міжнародних проектів;</a:t>
                      </a:r>
                    </a:p>
                    <a:p>
                      <a:pPr marL="0" indent="0">
                        <a:buFontTx/>
                        <a:buNone/>
                      </a:pPr>
                      <a:r>
                        <a:rPr lang="uk-UA" sz="1400">
                          <a:effectLst/>
                        </a:rPr>
                        <a:t>- реалізації програм міжнародної академічної мобільності;</a:t>
                      </a:r>
                    </a:p>
                    <a:p>
                      <a:pPr marL="0" lvl="0" indent="0" fontAlgn="base">
                        <a:buFont typeface="Symbol" panose="05050102010706020507" pitchFamily="18" charset="2"/>
                        <a:buNone/>
                      </a:pPr>
                      <a:r>
                        <a:rPr lang="uk-UA" sz="1400">
                          <a:effectLst/>
                        </a:rPr>
                        <a:t>- доступу до міжнародних інформаційних ресурсів.  </a:t>
                      </a:r>
                    </a:p>
                    <a:p>
                      <a:r>
                        <a:rPr lang="uk-UA" sz="1400">
                          <a:effectLst/>
                        </a:rPr>
                        <a:t>Робочі програми/силабуси дисциплін або аналогічні документи.  </a:t>
                      </a:r>
                    </a:p>
                    <a:p>
                      <a:r>
                        <a:rPr lang="uk-UA" sz="1400">
                          <a:effectLst/>
                        </a:rPr>
                        <a:t>Статут ЗВО (</a:t>
                      </a:r>
                      <a:r>
                        <a:rPr lang="uk-UA" sz="1400">
                          <a:effectLst/>
                          <a:highlight>
                            <a:srgbClr val="FFFFFF"/>
                          </a:highlight>
                        </a:rPr>
                        <a:t>ст.27 ЗУ «Про вищу освіту»; для наукової установи - </a:t>
                      </a:r>
                      <a:r>
                        <a:rPr lang="uk-UA" sz="1400">
                          <a:effectLst/>
                        </a:rPr>
                        <a:t>ч.1 ст.7 ЗУ «Про наукову та науково-технічну діяльність»</a:t>
                      </a:r>
                      <a:r>
                        <a:rPr lang="uk-UA" sz="1400">
                          <a:effectLst/>
                          <a:highlight>
                            <a:srgbClr val="FFFFFF"/>
                          </a:highlight>
                        </a:rPr>
                        <a:t>).</a:t>
                      </a:r>
                      <a:r>
                        <a:rPr lang="uk-UA" sz="1400">
                          <a:effectLst/>
                        </a:rPr>
                        <a:t> </a:t>
                      </a:r>
                    </a:p>
                    <a:p>
                      <a:r>
                        <a:rPr lang="uk-UA" sz="1400">
                          <a:effectLst/>
                        </a:rPr>
                        <a:t>Положення про організацію освітнього процесу (ч.2 ст.47 ЗУ «Про вищу освіту»)</a:t>
                      </a: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41037" marR="41037" marT="0" marB="0"/>
                </a:tc>
                <a:extLst>
                  <a:ext uri="{0D108BD9-81ED-4DB2-BD59-A6C34878D82A}">
                    <a16:rowId xmlns:a16="http://schemas.microsoft.com/office/drawing/2014/main" val="3313600149"/>
                  </a:ext>
                </a:extLst>
              </a:tr>
            </a:tbl>
          </a:graphicData>
        </a:graphic>
      </p:graphicFrame>
    </p:spTree>
    <p:extLst>
      <p:ext uri="{BB962C8B-B14F-4D97-AF65-F5344CB8AC3E}">
        <p14:creationId xmlns:p14="http://schemas.microsoft.com/office/powerpoint/2010/main" val="597565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049B7957-3418-C01A-9247-CFFFA0D3FC2E}"/>
              </a:ext>
            </a:extLst>
          </p:cNvPr>
          <p:cNvGraphicFramePr>
            <a:graphicFrameLocks noGrp="1"/>
          </p:cNvGraphicFramePr>
          <p:nvPr>
            <p:extLst>
              <p:ext uri="{D42A27DB-BD31-4B8C-83A1-F6EECF244321}">
                <p14:modId xmlns:p14="http://schemas.microsoft.com/office/powerpoint/2010/main" val="1524794784"/>
              </p:ext>
            </p:extLst>
          </p:nvPr>
        </p:nvGraphicFramePr>
        <p:xfrm>
          <a:off x="123122" y="413564"/>
          <a:ext cx="8868477" cy="4596586"/>
        </p:xfrm>
        <a:graphic>
          <a:graphicData uri="http://schemas.openxmlformats.org/drawingml/2006/table">
            <a:tbl>
              <a:tblPr>
                <a:tableStyleId>{616DA210-FB5B-4158-B5E0-FEB733F419BA}</a:tableStyleId>
              </a:tblPr>
              <a:tblGrid>
                <a:gridCol w="2407686">
                  <a:extLst>
                    <a:ext uri="{9D8B030D-6E8A-4147-A177-3AD203B41FA5}">
                      <a16:colId xmlns:a16="http://schemas.microsoft.com/office/drawing/2014/main" val="4040076361"/>
                    </a:ext>
                  </a:extLst>
                </a:gridCol>
                <a:gridCol w="2693211">
                  <a:extLst>
                    <a:ext uri="{9D8B030D-6E8A-4147-A177-3AD203B41FA5}">
                      <a16:colId xmlns:a16="http://schemas.microsoft.com/office/drawing/2014/main" val="3537794139"/>
                    </a:ext>
                  </a:extLst>
                </a:gridCol>
                <a:gridCol w="3767580">
                  <a:extLst>
                    <a:ext uri="{9D8B030D-6E8A-4147-A177-3AD203B41FA5}">
                      <a16:colId xmlns:a16="http://schemas.microsoft.com/office/drawing/2014/main" val="587829092"/>
                    </a:ext>
                  </a:extLst>
                </a:gridCol>
              </a:tblGrid>
              <a:tr h="353584">
                <a:tc gridSpan="3">
                  <a:txBody>
                    <a:bodyPr/>
                    <a:lstStyle/>
                    <a:p>
                      <a:pPr algn="ctr"/>
                      <a:r>
                        <a:rPr lang="uk-UA" sz="1400" b="1">
                          <a:effectLst/>
                          <a:highlight>
                            <a:srgbClr val="FFFFFF"/>
                          </a:highlight>
                        </a:rPr>
                        <a:t>Критерій 5. Контрольні заходи, оцінювання здобувачів вищої освіти та академічна доброчесність</a:t>
                      </a:r>
                      <a:endParaRPr lang="uk-UA" sz="1400" b="1">
                        <a:effectLst/>
                        <a:latin typeface="Times New Roman" panose="02020603050405020304" pitchFamily="18" charset="0"/>
                        <a:ea typeface="Times New Roman" panose="02020603050405020304" pitchFamily="18" charset="0"/>
                      </a:endParaRPr>
                    </a:p>
                  </a:txBody>
                  <a:tcPr marL="47350" marR="47350"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634765340"/>
                  </a:ext>
                </a:extLst>
              </a:tr>
              <a:tr h="4243002">
                <a:tc>
                  <a:txBody>
                    <a:bodyPr/>
                    <a:lstStyle/>
                    <a:p>
                      <a:endParaRPr lang="uk-UA" sz="1400">
                        <a:effectLst/>
                      </a:endParaRPr>
                    </a:p>
                    <a:p>
                      <a:r>
                        <a:rPr lang="uk-UA" sz="1400">
                          <a:effectLst/>
                        </a:rPr>
                        <a:t>5.1. </a:t>
                      </a:r>
                      <a:r>
                        <a:rPr lang="uk-UA" sz="1400">
                          <a:effectLst/>
                          <a:highlight>
                            <a:srgbClr val="FFFFFF"/>
                          </a:highlight>
                        </a:rPr>
                        <a:t>Форми контрольних заходів та критерії оцінювання здобувачів вищої освіти є чіткими, зрозумілими, дають можливість встановити досягнення здобувачем вищої освіти результатів навчання для окремого освітнього компонента та/або освітньої програми в цілому, а також оприлюднюються заздалегідь.</a:t>
                      </a:r>
                      <a:endParaRPr lang="uk-UA" sz="1400">
                        <a:effectLst/>
                        <a:latin typeface="Times New Roman" panose="02020603050405020304" pitchFamily="18" charset="0"/>
                        <a:ea typeface="Times New Roman" panose="02020603050405020304" pitchFamily="18" charset="0"/>
                      </a:endParaRPr>
                    </a:p>
                  </a:txBody>
                  <a:tcPr marL="47350" marR="47350" marT="0" marB="0"/>
                </a:tc>
                <a:tc>
                  <a:txBody>
                    <a:bodyPr/>
                    <a:lstStyle/>
                    <a:p>
                      <a:r>
                        <a:rPr lang="uk-UA" sz="1400">
                          <a:effectLst/>
                        </a:rPr>
                        <a:t> </a:t>
                      </a:r>
                    </a:p>
                    <a:p>
                      <a:r>
                        <a:rPr lang="uk-UA" sz="1400">
                          <a:effectLst/>
                        </a:rPr>
                        <a:t> </a:t>
                      </a:r>
                    </a:p>
                    <a:p>
                      <a:r>
                        <a:rPr lang="uk-UA" sz="1400">
                          <a:effectLst/>
                        </a:rPr>
                        <a:t> </a:t>
                      </a:r>
                    </a:p>
                    <a:p>
                      <a:r>
                        <a:rPr lang="uk-UA" sz="1400">
                          <a:effectLst/>
                        </a:rPr>
                        <a:t>(для PhD) п.21 Порядку підготовки здобувачів освіти ступеня доктора філософії та доктора науку закладах вищої освіти (наукових установах) (затв. Постановою КМУ від 23.03.2016 №26 </a:t>
                      </a:r>
                      <a:r>
                        <a:rPr lang="ru-RU" sz="1400"/>
                        <a:t>(в редакції постанови Кабінету Міністрів України </a:t>
                      </a:r>
                      <a:r>
                        <a:rPr lang="ru-RU" sz="1400">
                          <a:hlinkClick r:id="rId3"/>
                        </a:rPr>
                        <a:t>від 19 травня 2023 р. № 502</a:t>
                      </a:r>
                      <a:r>
                        <a:rPr lang="ru-RU" sz="1400"/>
                        <a:t>)</a:t>
                      </a:r>
                      <a:r>
                        <a:rPr lang="uk-UA" sz="1400">
                          <a:effectLst/>
                        </a:rPr>
                        <a:t>) </a:t>
                      </a:r>
                      <a:r>
                        <a:rPr lang="fr-FR" sz="1400">
                          <a:effectLst/>
                          <a:hlinkClick r:id="rId4"/>
                        </a:rPr>
                        <a:t>https://zakon.rada.gov.ua/laws/show/261-2016-%D0%BF#Text</a:t>
                      </a:r>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47350" marR="47350" marT="0" marB="0"/>
                </a:tc>
                <a:tc>
                  <a:txBody>
                    <a:bodyPr/>
                    <a:lstStyle/>
                    <a:p>
                      <a:r>
                        <a:rPr lang="uk-UA" sz="1400">
                          <a:effectLst/>
                        </a:rPr>
                        <a:t>Внутрішні документи ЗВО, в яких встановлено:</a:t>
                      </a:r>
                    </a:p>
                    <a:p>
                      <a:r>
                        <a:rPr lang="uk-UA" sz="1400">
                          <a:effectLst/>
                        </a:rPr>
                        <a:t>- загальні засади проведення контрольних заходів;</a:t>
                      </a:r>
                    </a:p>
                    <a:p>
                      <a:r>
                        <a:rPr lang="uk-UA" sz="1400">
                          <a:effectLst/>
                        </a:rPr>
                        <a:t>- вимоги до змісту, критеріїв оцінювання,</a:t>
                      </a:r>
                    </a:p>
                    <a:p>
                      <a:r>
                        <a:rPr lang="uk-UA" sz="1400">
                          <a:effectLst/>
                        </a:rPr>
                        <a:t>- форми, методи, вимоги до організаційно-методичного забезпечення поточного та підсумкового контролю; </a:t>
                      </a:r>
                    </a:p>
                    <a:p>
                      <a:r>
                        <a:rPr lang="uk-UA" sz="1400">
                          <a:effectLst/>
                        </a:rPr>
                        <a:t>- загальні засади організації роботи екзаменаційної комісії щодо проведення підсумкової атестації; форми, методи, вимоги до організаційно-методичного забезпечення;  </a:t>
                      </a:r>
                    </a:p>
                    <a:p>
                      <a:r>
                        <a:rPr lang="uk-UA" sz="1400">
                          <a:effectLst/>
                        </a:rPr>
                        <a:t>- вимоги до термінів інформування. </a:t>
                      </a:r>
                    </a:p>
                    <a:p>
                      <a:r>
                        <a:rPr lang="uk-UA" sz="1400">
                          <a:effectLst/>
                        </a:rPr>
                        <a:t> </a:t>
                      </a:r>
                    </a:p>
                    <a:p>
                      <a:r>
                        <a:rPr lang="uk-UA" sz="1400">
                          <a:effectLst/>
                        </a:rPr>
                        <a:t>Положення про організацію освітнього процесу (ч.2 ст.47 ЗУ «Про вищу освіту»)</a:t>
                      </a:r>
                    </a:p>
                    <a:p>
                      <a:r>
                        <a:rPr lang="uk-UA" sz="1400">
                          <a:effectLst/>
                        </a:rPr>
                        <a:t> </a:t>
                      </a:r>
                    </a:p>
                    <a:p>
                      <a:r>
                        <a:rPr lang="uk-UA" sz="1400">
                          <a:effectLst/>
                        </a:rPr>
                        <a:t>Робочі програми / силабуси дисциплін або аналогічні документи, програми підсумкової атестації</a:t>
                      </a:r>
                      <a:endParaRPr lang="uk-UA" sz="1400">
                        <a:effectLst/>
                        <a:latin typeface="Times New Roman" panose="02020603050405020304" pitchFamily="18" charset="0"/>
                        <a:ea typeface="Times New Roman" panose="02020603050405020304" pitchFamily="18" charset="0"/>
                      </a:endParaRPr>
                    </a:p>
                  </a:txBody>
                  <a:tcPr marL="47350" marR="47350" marT="0" marB="0"/>
                </a:tc>
                <a:extLst>
                  <a:ext uri="{0D108BD9-81ED-4DB2-BD59-A6C34878D82A}">
                    <a16:rowId xmlns:a16="http://schemas.microsoft.com/office/drawing/2014/main" val="3606905775"/>
                  </a:ext>
                </a:extLst>
              </a:tr>
            </a:tbl>
          </a:graphicData>
        </a:graphic>
      </p:graphicFrame>
    </p:spTree>
    <p:extLst>
      <p:ext uri="{BB962C8B-B14F-4D97-AF65-F5344CB8AC3E}">
        <p14:creationId xmlns:p14="http://schemas.microsoft.com/office/powerpoint/2010/main" val="2108392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88DA73FC-3B9B-BFAC-0D95-94D4D715B752}"/>
              </a:ext>
            </a:extLst>
          </p:cNvPr>
          <p:cNvGraphicFramePr>
            <a:graphicFrameLocks noGrp="1"/>
          </p:cNvGraphicFramePr>
          <p:nvPr>
            <p:extLst>
              <p:ext uri="{D42A27DB-BD31-4B8C-83A1-F6EECF244321}">
                <p14:modId xmlns:p14="http://schemas.microsoft.com/office/powerpoint/2010/main" val="1677149794"/>
              </p:ext>
            </p:extLst>
          </p:nvPr>
        </p:nvGraphicFramePr>
        <p:xfrm>
          <a:off x="76200" y="413564"/>
          <a:ext cx="8991599" cy="4776097"/>
        </p:xfrm>
        <a:graphic>
          <a:graphicData uri="http://schemas.openxmlformats.org/drawingml/2006/table">
            <a:tbl>
              <a:tblPr>
                <a:tableStyleId>{616DA210-FB5B-4158-B5E0-FEB733F419BA}</a:tableStyleId>
              </a:tblPr>
              <a:tblGrid>
                <a:gridCol w="1828800">
                  <a:extLst>
                    <a:ext uri="{9D8B030D-6E8A-4147-A177-3AD203B41FA5}">
                      <a16:colId xmlns:a16="http://schemas.microsoft.com/office/drawing/2014/main" val="2945971502"/>
                    </a:ext>
                  </a:extLst>
                </a:gridCol>
                <a:gridCol w="3243384">
                  <a:extLst>
                    <a:ext uri="{9D8B030D-6E8A-4147-A177-3AD203B41FA5}">
                      <a16:colId xmlns:a16="http://schemas.microsoft.com/office/drawing/2014/main" val="3868950354"/>
                    </a:ext>
                  </a:extLst>
                </a:gridCol>
                <a:gridCol w="3919415">
                  <a:extLst>
                    <a:ext uri="{9D8B030D-6E8A-4147-A177-3AD203B41FA5}">
                      <a16:colId xmlns:a16="http://schemas.microsoft.com/office/drawing/2014/main" val="533867605"/>
                    </a:ext>
                  </a:extLst>
                </a:gridCol>
              </a:tblGrid>
              <a:tr h="1102177">
                <a:tc>
                  <a:txBody>
                    <a:bodyPr/>
                    <a:lstStyle/>
                    <a:p>
                      <a:r>
                        <a:rPr lang="uk-UA" sz="1200">
                          <a:effectLst/>
                        </a:rPr>
                        <a:t>5.2 </a:t>
                      </a:r>
                      <a:r>
                        <a:rPr lang="uk-UA" sz="1200">
                          <a:effectLst/>
                          <a:highlight>
                            <a:srgbClr val="FFFFFF"/>
                          </a:highlight>
                        </a:rPr>
                        <a:t>Форми атестації здобувачів вищої освіти відповідають вимогам стандарту вищої освіти (за наявності).</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Стандарт ВО </a:t>
                      </a:r>
                      <a:r>
                        <a:rPr lang="uk-UA" sz="1200" u="sng">
                          <a:effectLst/>
                          <a:hlinkClick r:id="rId3"/>
                        </a:rPr>
                        <a:t>https://mon.gov.ua/ua/osvita/visha-osvita/naukovo-metodichna-rada-ministerstva-osviti-i-nauki-ukrayini/zatverdzheni-standarti-vishoyi-osviti</a:t>
                      </a:r>
                      <a:endParaRPr lang="uk-UA" sz="1200">
                        <a:effectLst/>
                      </a:endParaRPr>
                    </a:p>
                    <a:p>
                      <a:r>
                        <a:rPr lang="uk-UA" sz="1200">
                          <a:effectLst/>
                        </a:rPr>
                        <a:t> (для PhD) п.21 Порядку…</a:t>
                      </a:r>
                    </a:p>
                    <a:p>
                      <a:r>
                        <a:rPr lang="uk-UA" sz="1200">
                          <a:effectLst/>
                        </a:rPr>
                        <a:t> Ч.2 ст.6 ЗУ «Про вищу освіту»</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Освітня програма; </a:t>
                      </a:r>
                    </a:p>
                    <a:p>
                      <a:r>
                        <a:rPr lang="uk-UA" sz="1200">
                          <a:effectLst/>
                        </a:rPr>
                        <a:t> Внутрішні документи ЗВО, якими регламентовано використання форм атестації </a:t>
                      </a:r>
                    </a:p>
                    <a:p>
                      <a:r>
                        <a:rPr lang="uk-UA" sz="1200">
                          <a:effectLst/>
                        </a:rPr>
                        <a:t> Положення про організацію освітнього процесу (ч.2 ст.47 ЗУ «Про вищу освіту»)</a:t>
                      </a:r>
                      <a:endParaRPr lang="uk-UA" sz="1200">
                        <a:effectLst/>
                        <a:latin typeface="Times New Roman" panose="02020603050405020304" pitchFamily="18" charset="0"/>
                        <a:ea typeface="Times New Roman" panose="02020603050405020304" pitchFamily="18" charset="0"/>
                      </a:endParaRPr>
                    </a:p>
                  </a:txBody>
                  <a:tcPr marL="28630" marR="28630" marT="0" marB="0"/>
                </a:tc>
                <a:extLst>
                  <a:ext uri="{0D108BD9-81ED-4DB2-BD59-A6C34878D82A}">
                    <a16:rowId xmlns:a16="http://schemas.microsoft.com/office/drawing/2014/main" val="2863411180"/>
                  </a:ext>
                </a:extLst>
              </a:tr>
              <a:tr h="3673920">
                <a:tc>
                  <a:txBody>
                    <a:bodyPr/>
                    <a:lstStyle/>
                    <a:p>
                      <a:r>
                        <a:rPr lang="uk-UA" sz="1200">
                          <a:effectLst/>
                        </a:rPr>
                        <a:t>5.3 </a:t>
                      </a:r>
                      <a:r>
                        <a:rPr lang="uk-UA" sz="1200">
                          <a:effectLst/>
                          <a:highlight>
                            <a:srgbClr val="FFFFFF"/>
                          </a:highlight>
                        </a:rPr>
                        <a:t>Визначено чіткі та зро-зумілі правила проведен-ня контрольних заходів, що є доступними для всіх учасників освітнього процесу, які забезпечують об’єктивність екзаменаторів, зокрема охоплюють процедури запобігання та врегулювання конфлікту інтересів, визначають порядок оскарження результатів контрольних заходів і їх повторного проходження, та яких послідовно дотримуються під час реалізації освітньої програми.</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Лист МОНУ «Щодо організації атестації здобувачів вищої освіти та організації освітнього процесу» від 20.01.2015 р. № 1/9-19 </a:t>
                      </a:r>
                      <a:r>
                        <a:rPr lang="uk-UA" sz="1200" u="sng">
                          <a:effectLst/>
                          <a:hlinkClick r:id="rId4"/>
                        </a:rPr>
                        <a:t>https://osvita.ua/legislation/Vishya_osvita/45393/</a:t>
                      </a:r>
                      <a:endParaRPr lang="uk-UA" sz="1200">
                        <a:effectLst/>
                      </a:endParaRPr>
                    </a:p>
                    <a:p>
                      <a:r>
                        <a:rPr lang="uk-UA" sz="1200">
                          <a:effectLst/>
                        </a:rPr>
                        <a:t> </a:t>
                      </a:r>
                    </a:p>
                    <a:p>
                      <a:r>
                        <a:rPr lang="uk-UA" sz="1200">
                          <a:effectLst/>
                        </a:rPr>
                        <a:t>Рекомендації щодо організації поточного, семестрового контролю та атестації здобувачів фахової передвищої та вищої освіти із застосуванням дистанційних технологій навчання </a:t>
                      </a:r>
                      <a:r>
                        <a:rPr lang="uk-UA" sz="1200" u="sng">
                          <a:effectLst/>
                          <a:hlinkClick r:id="rId5"/>
                        </a:rPr>
                        <a:t>https://mon.gov.ua/storage/app/uploads/public/5eb/d47/497/5ebd47497d41e067624981.pdf</a:t>
                      </a:r>
                      <a:endParaRPr lang="uk-UA" sz="1200">
                        <a:effectLst/>
                      </a:endParaRP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Положення про організацію освітнього процесу (ч.2 ст.47 ЗУ «Про вищу освіту»); </a:t>
                      </a:r>
                    </a:p>
                    <a:p>
                      <a:r>
                        <a:rPr lang="uk-UA" sz="1200">
                          <a:effectLst/>
                        </a:rPr>
                        <a:t>Внутрішні документи ЗВО, в яких визначено:</a:t>
                      </a:r>
                    </a:p>
                    <a:p>
                      <a:r>
                        <a:rPr lang="uk-UA" sz="1200">
                          <a:effectLst/>
                        </a:rPr>
                        <a:t>- вимоги до організації поточного та підсумкового контролю знань;  - процедури проведення контрольних заходів; - порядок організації та проведення заліково-екзаменаційних сесій (у т.ч. в дистанційному форматі);</a:t>
                      </a:r>
                    </a:p>
                    <a:p>
                      <a:r>
                        <a:rPr lang="uk-UA" sz="1200">
                          <a:effectLst/>
                        </a:rPr>
                        <a:t>- вимоги до випускних кваліфікаційних робіт, порядок попереднього розгляду;</a:t>
                      </a:r>
                    </a:p>
                    <a:p>
                      <a:r>
                        <a:rPr lang="uk-UA" sz="1200">
                          <a:effectLst/>
                        </a:rPr>
                        <a:t>- загальні засади організації роботи ЕК щодо проведення підсумкової атестації (Положення про ЕК, ч.2 ст.6 ЗУ «Про вищу освіту»); форми, методи вимоги до організаційно-методичного забезпечення; </a:t>
                      </a:r>
                    </a:p>
                    <a:p>
                      <a:r>
                        <a:rPr lang="uk-UA" sz="1200">
                          <a:effectLst/>
                        </a:rPr>
                        <a:t>-порядок ліквідації академічної заборгованості та організаційні засади повторного вивчення дисциплін;</a:t>
                      </a:r>
                    </a:p>
                    <a:p>
                      <a:r>
                        <a:rPr lang="uk-UA" sz="1200">
                          <a:effectLst/>
                        </a:rPr>
                        <a:t>- порядок оскарження результатів оцінювання здобувачів освіти;</a:t>
                      </a:r>
                    </a:p>
                    <a:p>
                      <a:r>
                        <a:rPr lang="uk-UA" sz="1200">
                          <a:effectLst/>
                        </a:rPr>
                        <a:t>- процедури запобігання та врегулювання конфлікту інтересів </a:t>
                      </a:r>
                      <a:endParaRPr lang="uk-UA" sz="1200">
                        <a:effectLst/>
                        <a:latin typeface="Times New Roman" panose="02020603050405020304" pitchFamily="18" charset="0"/>
                        <a:ea typeface="Times New Roman" panose="02020603050405020304" pitchFamily="18" charset="0"/>
                      </a:endParaRPr>
                    </a:p>
                  </a:txBody>
                  <a:tcPr marL="28630" marR="28630" marT="0" marB="0"/>
                </a:tc>
                <a:extLst>
                  <a:ext uri="{0D108BD9-81ED-4DB2-BD59-A6C34878D82A}">
                    <a16:rowId xmlns:a16="http://schemas.microsoft.com/office/drawing/2014/main" val="445492883"/>
                  </a:ext>
                </a:extLst>
              </a:tr>
            </a:tbl>
          </a:graphicData>
        </a:graphic>
      </p:graphicFrame>
    </p:spTree>
    <p:extLst>
      <p:ext uri="{BB962C8B-B14F-4D97-AF65-F5344CB8AC3E}">
        <p14:creationId xmlns:p14="http://schemas.microsoft.com/office/powerpoint/2010/main" val="2768953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37E04A58-0B65-1B9F-6CF8-324B752CC458}"/>
              </a:ext>
            </a:extLst>
          </p:cNvPr>
          <p:cNvGraphicFramePr>
            <a:graphicFrameLocks noGrp="1"/>
          </p:cNvGraphicFramePr>
          <p:nvPr>
            <p:extLst>
              <p:ext uri="{D42A27DB-BD31-4B8C-83A1-F6EECF244321}">
                <p14:modId xmlns:p14="http://schemas.microsoft.com/office/powerpoint/2010/main" val="2893041572"/>
              </p:ext>
            </p:extLst>
          </p:nvPr>
        </p:nvGraphicFramePr>
        <p:xfrm>
          <a:off x="76201" y="450850"/>
          <a:ext cx="8991599" cy="4618990"/>
        </p:xfrm>
        <a:graphic>
          <a:graphicData uri="http://schemas.openxmlformats.org/drawingml/2006/table">
            <a:tbl>
              <a:tblPr>
                <a:tableStyleId>{616DA210-FB5B-4158-B5E0-FEB733F419BA}</a:tableStyleId>
              </a:tblPr>
              <a:tblGrid>
                <a:gridCol w="1782817">
                  <a:extLst>
                    <a:ext uri="{9D8B030D-6E8A-4147-A177-3AD203B41FA5}">
                      <a16:colId xmlns:a16="http://schemas.microsoft.com/office/drawing/2014/main" val="1341791465"/>
                    </a:ext>
                  </a:extLst>
                </a:gridCol>
                <a:gridCol w="2945524">
                  <a:extLst>
                    <a:ext uri="{9D8B030D-6E8A-4147-A177-3AD203B41FA5}">
                      <a16:colId xmlns:a16="http://schemas.microsoft.com/office/drawing/2014/main" val="2329210350"/>
                    </a:ext>
                  </a:extLst>
                </a:gridCol>
                <a:gridCol w="4263258">
                  <a:extLst>
                    <a:ext uri="{9D8B030D-6E8A-4147-A177-3AD203B41FA5}">
                      <a16:colId xmlns:a16="http://schemas.microsoft.com/office/drawing/2014/main" val="591401053"/>
                    </a:ext>
                  </a:extLst>
                </a:gridCol>
              </a:tblGrid>
              <a:tr h="4618990">
                <a:tc>
                  <a:txBody>
                    <a:bodyPr/>
                    <a:lstStyle/>
                    <a:p>
                      <a:endParaRPr lang="uk-UA" sz="800">
                        <a:effectLst/>
                      </a:endParaRPr>
                    </a:p>
                    <a:p>
                      <a:r>
                        <a:rPr lang="uk-UA" sz="1100">
                          <a:effectLst/>
                        </a:rPr>
                        <a:t>5.4. </a:t>
                      </a:r>
                      <a:r>
                        <a:rPr lang="uk-UA" sz="1100">
                          <a:effectLst/>
                          <a:highlight>
                            <a:srgbClr val="FFFFFF"/>
                          </a:highlight>
                        </a:rPr>
                        <a:t>У ЗВО визначено чіткі та зрозумілі політику, стандарти і процедури дотримання академічної доброчесності, яких послідовно дотримуються всі учасники освітнього процесу під час реалізації ОП. ЗВО популяризує академічну доброчесність (насамперед через імплементацію цієї політики у внутрішню культуру якості) та використовує відповідні технологічні рішення як інструменти протидії порушенням академічної доброчесності.</a:t>
                      </a:r>
                      <a:endParaRPr lang="uk-UA" sz="1100">
                        <a:effectLst/>
                        <a:latin typeface="Times New Roman" panose="02020603050405020304" pitchFamily="18" charset="0"/>
                        <a:ea typeface="Times New Roman" panose="02020603050405020304" pitchFamily="18" charset="0"/>
                      </a:endParaRPr>
                    </a:p>
                  </a:txBody>
                  <a:tcPr marL="26194" marR="26194" marT="0" marB="0"/>
                </a:tc>
                <a:tc>
                  <a:txBody>
                    <a:bodyPr/>
                    <a:lstStyle/>
                    <a:p>
                      <a:r>
                        <a:rPr lang="uk-UA" sz="1200">
                          <a:effectLst/>
                        </a:rPr>
                        <a:t>ст.42 ЗУ «Про освіту» </a:t>
                      </a:r>
                    </a:p>
                    <a:p>
                      <a:r>
                        <a:rPr lang="uk-UA" sz="1200">
                          <a:effectLst/>
                        </a:rPr>
                        <a:t>ч.6 ст.69 ЗУ «Про вищу освіту»</a:t>
                      </a:r>
                    </a:p>
                    <a:p>
                      <a:r>
                        <a:rPr lang="uk-UA" sz="1200">
                          <a:effectLst/>
                        </a:rPr>
                        <a:t>п.8) ч.2 ст.16 ЗУ «Про вищу освіту»</a:t>
                      </a:r>
                    </a:p>
                    <a:p>
                      <a:pPr>
                        <a:tabLst>
                          <a:tab pos="3390900" algn="l"/>
                        </a:tabLst>
                      </a:pPr>
                      <a:r>
                        <a:rPr lang="uk-UA" sz="1200">
                          <a:effectLst/>
                          <a:highlight>
                            <a:srgbClr val="FFFFFF"/>
                          </a:highlight>
                        </a:rPr>
                        <a:t>ч.3 ст.32 «Про вищу освіту»</a:t>
                      </a:r>
                      <a:endParaRPr lang="uk-UA" sz="1200">
                        <a:effectLst/>
                      </a:endParaRPr>
                    </a:p>
                    <a:p>
                      <a:r>
                        <a:rPr lang="uk-UA" sz="1200">
                          <a:effectLst/>
                        </a:rPr>
                        <a:t> </a:t>
                      </a:r>
                    </a:p>
                    <a:p>
                      <a:r>
                        <a:rPr lang="uk-UA" sz="1200">
                          <a:effectLst/>
                        </a:rPr>
                        <a:t>Лист МОН від 24.10.2017 № 1/9-565 "Щодо забезпечення академічної доброчесності у закладах вищої освіти" </a:t>
                      </a:r>
                      <a:r>
                        <a:rPr lang="uk-UA" sz="1200" u="sng">
                          <a:effectLst/>
                          <a:hlinkClick r:id="rId3"/>
                        </a:rPr>
                        <a:t>http://old.mon.gov.ua/files/normative/2017-10- 26/8150/565.pdf</a:t>
                      </a:r>
                      <a:endParaRPr lang="uk-UA" sz="1200">
                        <a:effectLst/>
                      </a:endParaRPr>
                    </a:p>
                    <a:p>
                      <a:r>
                        <a:rPr lang="uk-UA" sz="1200">
                          <a:effectLst/>
                        </a:rPr>
                        <a:t> </a:t>
                      </a:r>
                    </a:p>
                    <a:p>
                      <a:r>
                        <a:rPr lang="uk-UA" sz="1200">
                          <a:effectLst/>
                        </a:rPr>
                        <a:t>«Рекомендації для закладів вищої освіти щодо розробки та впровадження університетської системи забезпечення академічної доброчесності» (затв. Рішенням Національного агентства від 29.10.2019, протокол №11) </a:t>
                      </a:r>
                      <a:r>
                        <a:rPr lang="uk-UA" sz="1200" u="sng">
                          <a:effectLst/>
                          <a:hlinkClick r:id="rId4"/>
                        </a:rPr>
                        <a:t>https://bit.ly/3ixz6iz</a:t>
                      </a:r>
                      <a:endParaRPr lang="uk-UA" sz="1200">
                        <a:effectLst/>
                      </a:endParaRPr>
                    </a:p>
                    <a:p>
                      <a:r>
                        <a:rPr lang="uk-UA" sz="1200">
                          <a:effectLst/>
                        </a:rPr>
                        <a:t> </a:t>
                      </a:r>
                    </a:p>
                    <a:p>
                      <a:r>
                        <a:rPr lang="uk-UA" sz="1200">
                          <a:effectLst/>
                        </a:rPr>
                        <a:t>ЗУ «Про авторське право та суміжні права» </a:t>
                      </a:r>
                      <a:r>
                        <a:rPr lang="uk-UA" sz="1200" u="sng">
                          <a:effectLst/>
                          <a:hlinkClick r:id="rId5"/>
                        </a:rPr>
                        <a:t>https://zakon.rada.gov.ua/laws/show/3792-12#Text</a:t>
                      </a:r>
                      <a:endParaRPr lang="uk-UA" sz="1200">
                        <a:effectLst/>
                      </a:endParaRPr>
                    </a:p>
                    <a:p>
                      <a:r>
                        <a:rPr lang="uk-UA" sz="1200">
                          <a:effectLst/>
                        </a:rPr>
                        <a:t> </a:t>
                      </a: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6194" marR="26194" marT="0" marB="0"/>
                </a:tc>
                <a:tc>
                  <a:txBody>
                    <a:bodyPr/>
                    <a:lstStyle/>
                    <a:p>
                      <a:pPr>
                        <a:tabLst>
                          <a:tab pos="3390900" algn="l"/>
                        </a:tabLst>
                      </a:pPr>
                      <a:r>
                        <a:rPr lang="uk-UA" sz="1200">
                          <a:effectLst/>
                        </a:rPr>
                        <a:t>Статут ЗВО (</a:t>
                      </a:r>
                      <a:r>
                        <a:rPr lang="uk-UA" sz="1200">
                          <a:effectLst/>
                          <a:highlight>
                            <a:srgbClr val="FFFFFF"/>
                          </a:highlight>
                        </a:rPr>
                        <a:t>ст.27 ЗУ «Про вищу освіту»);</a:t>
                      </a:r>
                      <a:r>
                        <a:rPr lang="uk-UA" sz="1200">
                          <a:effectLst/>
                        </a:rPr>
                        <a:t> </a:t>
                      </a:r>
                    </a:p>
                    <a:p>
                      <a:r>
                        <a:rPr lang="uk-UA" sz="1200">
                          <a:effectLst/>
                        </a:rPr>
                        <a:t>Положення про організацію освітнього процесу (ч.2 ст.47 ЗУ «Про вищу освіту»); </a:t>
                      </a:r>
                    </a:p>
                    <a:p>
                      <a:r>
                        <a:rPr lang="uk-UA" sz="1200">
                          <a:effectLst/>
                        </a:rPr>
                        <a:t>Внутрішні документи ЗВО,  якими регламентовано:</a:t>
                      </a:r>
                    </a:p>
                    <a:p>
                      <a:pPr marL="0" lvl="0" indent="0" fontAlgn="base">
                        <a:buFont typeface="Symbol" panose="05050102010706020507" pitchFamily="18" charset="2"/>
                        <a:buNone/>
                      </a:pPr>
                      <a:r>
                        <a:rPr lang="uk-UA" sz="1200">
                          <a:effectLst/>
                          <a:highlight>
                            <a:srgbClr val="FFFFFF"/>
                          </a:highlight>
                        </a:rPr>
                        <a:t>- політику забезпечення дотримання учасниками освітнього процесу академічної доброчесності (ч.3 с.32 ЗУ «Про вищу освіту»);</a:t>
                      </a:r>
                      <a:endParaRPr lang="uk-UA" sz="1200">
                        <a:effectLst/>
                      </a:endParaRPr>
                    </a:p>
                    <a:p>
                      <a:pPr marL="0" lvl="0" indent="0" fontAlgn="base">
                        <a:buFont typeface="Symbol" panose="05050102010706020507" pitchFamily="18" charset="2"/>
                        <a:buNone/>
                      </a:pPr>
                      <a:r>
                        <a:rPr lang="uk-UA" sz="1200">
                          <a:effectLst/>
                        </a:rPr>
                        <a:t>- політику, стандарти, норми та правила етичної поведінки учасників освітнього процесу;</a:t>
                      </a:r>
                    </a:p>
                    <a:p>
                      <a:pPr marL="0" lvl="0" indent="0" fontAlgn="base">
                        <a:buFont typeface="Symbol" panose="05050102010706020507" pitchFamily="18" charset="2"/>
                        <a:buNone/>
                      </a:pPr>
                      <a:r>
                        <a:rPr lang="uk-UA" sz="1200">
                          <a:effectLst/>
                        </a:rPr>
                        <a:t>- механізми моніторингу дотримання академічної доброчеснос-ті; порядок виявлення та встановлення фактів порушення академічної доброчесності;</a:t>
                      </a:r>
                    </a:p>
                    <a:p>
                      <a:pPr marL="0" lvl="0" indent="0" fontAlgn="base">
                        <a:buFont typeface="Symbol" panose="05050102010706020507" pitchFamily="18" charset="2"/>
                        <a:buNone/>
                      </a:pPr>
                      <a:r>
                        <a:rPr lang="uk-UA" sz="1200">
                          <a:effectLst/>
                        </a:rPr>
                        <a:t>- порядок перевірки кваліфікаційних, наукових та методичних робіт на наявність ознак академічного плагіату;</a:t>
                      </a:r>
                    </a:p>
                    <a:p>
                      <a:pPr marL="0" lvl="0" indent="0" fontAlgn="base">
                        <a:buFont typeface="Symbol" panose="05050102010706020507" pitchFamily="18" charset="2"/>
                        <a:buNone/>
                      </a:pPr>
                      <a:r>
                        <a:rPr lang="uk-UA" sz="1200">
                          <a:effectLst/>
                        </a:rPr>
                        <a:t>- технологічні процедури використання спеціального ПЗ; </a:t>
                      </a:r>
                    </a:p>
                    <a:p>
                      <a:pPr marL="0" lvl="0" indent="0" fontAlgn="base">
                        <a:buFont typeface="Symbol" panose="05050102010706020507" pitchFamily="18" charset="2"/>
                        <a:buNone/>
                      </a:pPr>
                      <a:r>
                        <a:rPr lang="uk-UA" sz="1200">
                          <a:effectLst/>
                        </a:rPr>
                        <a:t>- види реакції та процедури встановлення відповідальності за різні види порушення академічної доброчесності окремих категорій учасників освітнього процесу;</a:t>
                      </a:r>
                    </a:p>
                    <a:p>
                      <a:pPr marL="0" lvl="0" indent="0" fontAlgn="base">
                        <a:buFont typeface="Symbol" panose="05050102010706020507" pitchFamily="18" charset="2"/>
                        <a:buNone/>
                      </a:pPr>
                      <a:r>
                        <a:rPr lang="uk-UA" sz="1200">
                          <a:effectLst/>
                        </a:rPr>
                        <a:t>- порядок подання та розгляду апеляцій; - процедури запобіган-ня, попередження академічної недоброчесності;</a:t>
                      </a:r>
                    </a:p>
                    <a:p>
                      <a:pPr marL="0" lvl="0" indent="0" fontAlgn="base">
                        <a:buFont typeface="Symbol" panose="05050102010706020507" pitchFamily="18" charset="2"/>
                        <a:buNone/>
                      </a:pPr>
                      <a:r>
                        <a:rPr lang="uk-UA" sz="1200">
                          <a:effectLst/>
                        </a:rPr>
                        <a:t>- порядок формування бази / репозитарію кваліфікаційних робіт; порядок оприлюднення дисертаційних робіт. </a:t>
                      </a:r>
                    </a:p>
                    <a:p>
                      <a:r>
                        <a:rPr lang="uk-UA" sz="1200">
                          <a:effectLst/>
                        </a:rPr>
                        <a:t>РП / силабуси дисциплін, зміст яких розкриває питання академічної доброчесності, формує  навички академічного письма тощо</a:t>
                      </a:r>
                      <a:endParaRPr lang="uk-UA" sz="1200">
                        <a:effectLst/>
                        <a:latin typeface="Times New Roman" panose="02020603050405020304" pitchFamily="18" charset="0"/>
                        <a:ea typeface="Times New Roman" panose="02020603050405020304" pitchFamily="18" charset="0"/>
                      </a:endParaRPr>
                    </a:p>
                  </a:txBody>
                  <a:tcPr marL="26194" marR="26194" marT="0" marB="0"/>
                </a:tc>
                <a:extLst>
                  <a:ext uri="{0D108BD9-81ED-4DB2-BD59-A6C34878D82A}">
                    <a16:rowId xmlns:a16="http://schemas.microsoft.com/office/drawing/2014/main" val="3700250242"/>
                  </a:ext>
                </a:extLst>
              </a:tr>
            </a:tbl>
          </a:graphicData>
        </a:graphic>
      </p:graphicFrame>
    </p:spTree>
    <p:extLst>
      <p:ext uri="{BB962C8B-B14F-4D97-AF65-F5344CB8AC3E}">
        <p14:creationId xmlns:p14="http://schemas.microsoft.com/office/powerpoint/2010/main" val="2876996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2133600" y="46161"/>
            <a:ext cx="4660647" cy="505908"/>
          </a:xfrm>
          <a:prstGeom prst="rect">
            <a:avLst/>
          </a:prstGeom>
        </p:spPr>
        <p:txBody>
          <a:bodyPr vert="horz" wrap="square" lIns="0" tIns="13335" rIns="0" bIns="0" rtlCol="0">
            <a:spAutoFit/>
          </a:bodyPr>
          <a:lstStyle/>
          <a:p>
            <a:pPr marL="12700" algn="ctr">
              <a:lnSpc>
                <a:spcPct val="100000"/>
              </a:lnSpc>
              <a:spcBef>
                <a:spcPts val="105"/>
              </a:spcBef>
            </a:pPr>
            <a:r>
              <a:rPr lang="uk-UA" sz="3200" spc="-10">
                <a:solidFill>
                  <a:srgbClr val="1F487C"/>
                </a:solidFill>
              </a:rPr>
              <a:t>Корисні посилання</a:t>
            </a:r>
            <a:endParaRPr sz="3200"/>
          </a:p>
        </p:txBody>
      </p:sp>
      <p:sp>
        <p:nvSpPr>
          <p:cNvPr id="5" name="object 5"/>
          <p:cNvSpPr txBox="1"/>
          <p:nvPr/>
        </p:nvSpPr>
        <p:spPr>
          <a:xfrm>
            <a:off x="228688" y="742950"/>
            <a:ext cx="8686623" cy="4581382"/>
          </a:xfrm>
          <a:prstGeom prst="rect">
            <a:avLst/>
          </a:prstGeom>
        </p:spPr>
        <p:txBody>
          <a:bodyPr vert="horz" wrap="square" lIns="0" tIns="13335" rIns="0" bIns="0" rtlCol="0">
            <a:spAutoFit/>
          </a:bodyPr>
          <a:lstStyle/>
          <a:p>
            <a:pPr rtl="0">
              <a:spcBef>
                <a:spcPts val="0"/>
              </a:spcBef>
              <a:spcAft>
                <a:spcPts val="0"/>
              </a:spcAft>
            </a:pPr>
            <a:r>
              <a:rPr lang="ru-RU" sz="2000" spc="-25">
                <a:latin typeface="Arial"/>
                <a:cs typeface="Arial"/>
              </a:rPr>
              <a:t>1. </a:t>
            </a:r>
            <a:r>
              <a:rPr lang="ru-RU" sz="1800" b="1" i="0" u="none" strike="noStrike">
                <a:solidFill>
                  <a:srgbClr val="000000"/>
                </a:solidFill>
                <a:effectLst/>
                <a:latin typeface="Arial" panose="020B0604020202020204" pitchFamily="34" charset="0"/>
              </a:rPr>
              <a:t>Сайт НАЗЯВО</a:t>
            </a:r>
            <a:endParaRPr lang="ru-RU" sz="2000">
              <a:effectLst/>
            </a:endParaRPr>
          </a:p>
          <a:p>
            <a:pPr rtl="0">
              <a:spcBef>
                <a:spcPts val="0"/>
              </a:spcBef>
              <a:spcAft>
                <a:spcPts val="0"/>
              </a:spcAft>
            </a:pPr>
            <a:r>
              <a:rPr lang="ru-RU" sz="1800" b="0" i="0" u="sng" strike="noStrike">
                <a:solidFill>
                  <a:srgbClr val="1155CC"/>
                </a:solidFill>
                <a:effectLst/>
                <a:latin typeface="Arial" panose="020B0604020202020204" pitchFamily="34" charset="0"/>
                <a:hlinkClick r:id="rId2"/>
              </a:rPr>
              <a:t>https://naqa.gov.ua/</a:t>
            </a:r>
            <a:r>
              <a:rPr lang="ru-RU" sz="1800" b="0" i="0" u="none" strike="noStrike">
                <a:solidFill>
                  <a:srgbClr val="000000"/>
                </a:solidFill>
                <a:effectLst/>
                <a:latin typeface="Arial" panose="020B0604020202020204" pitchFamily="34" charset="0"/>
              </a:rPr>
              <a:t> </a:t>
            </a:r>
          </a:p>
          <a:p>
            <a:pPr rtl="0">
              <a:spcBef>
                <a:spcPts val="0"/>
              </a:spcBef>
              <a:spcAft>
                <a:spcPts val="0"/>
              </a:spcAft>
            </a:pPr>
            <a:r>
              <a:rPr lang="ru-RU">
                <a:solidFill>
                  <a:srgbClr val="000000"/>
                </a:solidFill>
                <a:latin typeface="Arial" panose="020B0604020202020204" pitchFamily="34" charset="0"/>
              </a:rPr>
              <a:t>2. </a:t>
            </a:r>
            <a:r>
              <a:rPr lang="ru-RU" sz="1800" b="1" i="0" u="none" strike="noStrike">
                <a:solidFill>
                  <a:srgbClr val="000000"/>
                </a:solidFill>
                <a:effectLst/>
                <a:latin typeface="Arial" panose="020B0604020202020204" pitchFamily="34" charset="0"/>
              </a:rPr>
              <a:t>Сторінка НАЗЯВО яка присвячена акредитації </a:t>
            </a:r>
            <a:endParaRPr lang="ru-RU" sz="2000">
              <a:effectLst/>
            </a:endParaRPr>
          </a:p>
          <a:p>
            <a:pPr rtl="0">
              <a:spcBef>
                <a:spcPts val="0"/>
              </a:spcBef>
              <a:spcAft>
                <a:spcPts val="0"/>
              </a:spcAft>
            </a:pPr>
            <a:r>
              <a:rPr lang="ru-RU" sz="1800" b="0" i="0" u="sng" strike="noStrike">
                <a:solidFill>
                  <a:srgbClr val="1155CC"/>
                </a:solidFill>
                <a:effectLst/>
                <a:latin typeface="Arial" panose="020B0604020202020204" pitchFamily="34" charset="0"/>
                <a:hlinkClick r:id="rId3"/>
              </a:rPr>
              <a:t>https://naqa.gov.ua/%d0%b7%d0%b0%d0%b3%d0%b0%d0%bb%d1%8c%d0%bd%d0%b0-%d1%96%d0%bd%d1%84%d0%be%d1%80%d0%bc%d0%b0%d1%86%d1%96%d1%8f-%d0%b0%d0%ba%d1%80%d0%b5%d0%b4%d0%b8%d1%82%d0%b0%d1%86%d1%96%d1%8f/</a:t>
            </a:r>
            <a:endParaRPr lang="ru-RU" sz="1800" b="0" i="0" u="sng" strike="noStrike">
              <a:solidFill>
                <a:srgbClr val="1155CC"/>
              </a:solidFill>
              <a:effectLst/>
              <a:latin typeface="Arial" panose="020B0604020202020204" pitchFamily="34" charset="0"/>
            </a:endParaRPr>
          </a:p>
          <a:p>
            <a:pPr algn="just" rtl="0">
              <a:spcBef>
                <a:spcPts val="0"/>
              </a:spcBef>
              <a:spcAft>
                <a:spcPts val="0"/>
              </a:spcAft>
            </a:pPr>
            <a:r>
              <a:rPr lang="ru-RU" u="sng">
                <a:solidFill>
                  <a:srgbClr val="1155CC"/>
                </a:solidFill>
                <a:latin typeface="Arial" panose="020B0604020202020204" pitchFamily="34" charset="0"/>
              </a:rPr>
              <a:t>3. </a:t>
            </a:r>
            <a:r>
              <a:rPr lang="uk-UA" sz="1800" b="1" i="0" u="none" strike="noStrike">
                <a:solidFill>
                  <a:srgbClr val="000000"/>
                </a:solidFill>
                <a:effectLst/>
                <a:latin typeface="Arial" panose="020B0604020202020204" pitchFamily="34" charset="0"/>
              </a:rPr>
              <a:t>Посилання на сайт НАЗЯВО “Акредитаційні справи”  де можна подивитися всі ОП які акредитувалися. Звіти самооцінки, висновки експертів, галузевих рад та рішення щодо акредитації.</a:t>
            </a:r>
            <a:r>
              <a:rPr lang="uk-UA" sz="1800" b="0" i="0" u="none" strike="noStrike">
                <a:solidFill>
                  <a:srgbClr val="000000"/>
                </a:solidFill>
                <a:effectLst/>
                <a:latin typeface="Arial" panose="020B0604020202020204" pitchFamily="34" charset="0"/>
              </a:rPr>
              <a:t> </a:t>
            </a:r>
            <a:endParaRPr lang="uk-UA" sz="2000">
              <a:effectLst/>
            </a:endParaRPr>
          </a:p>
          <a:p>
            <a:pPr rtl="0">
              <a:spcBef>
                <a:spcPts val="0"/>
              </a:spcBef>
              <a:spcAft>
                <a:spcPts val="0"/>
              </a:spcAft>
            </a:pPr>
            <a:r>
              <a:rPr lang="fr-FR" sz="1800" b="0" i="0" u="sng" strike="noStrike">
                <a:solidFill>
                  <a:srgbClr val="1155CC"/>
                </a:solidFill>
                <a:effectLst/>
                <a:latin typeface="Arial" panose="020B0604020202020204" pitchFamily="34" charset="0"/>
                <a:hlinkClick r:id="rId4"/>
              </a:rPr>
              <a:t>https://public.naqa.gov.ua/</a:t>
            </a:r>
            <a:r>
              <a:rPr lang="fr-FR" sz="1800" b="0" i="0" u="none" strike="noStrike">
                <a:solidFill>
                  <a:srgbClr val="000000"/>
                </a:solidFill>
                <a:effectLst/>
                <a:latin typeface="Arial" panose="020B0604020202020204" pitchFamily="34" charset="0"/>
              </a:rPr>
              <a:t> </a:t>
            </a:r>
            <a:endParaRPr lang="fr-FR" sz="2000">
              <a:effectLst/>
            </a:endParaRPr>
          </a:p>
          <a:p>
            <a:pPr rtl="0">
              <a:spcBef>
                <a:spcPts val="0"/>
              </a:spcBef>
              <a:spcAft>
                <a:spcPts val="0"/>
              </a:spcAft>
            </a:pPr>
            <a:endParaRPr lang="ru-RU" sz="2000">
              <a:effectLst/>
            </a:endParaRPr>
          </a:p>
          <a:p>
            <a:pPr rtl="0">
              <a:spcBef>
                <a:spcPts val="0"/>
              </a:spcBef>
              <a:spcAft>
                <a:spcPts val="0"/>
              </a:spcAft>
            </a:pPr>
            <a:endParaRPr lang="ru-RU" sz="2000">
              <a:effectLst/>
            </a:endParaRPr>
          </a:p>
          <a:p>
            <a:pPr marL="12700">
              <a:lnSpc>
                <a:spcPct val="100000"/>
              </a:lnSpc>
              <a:spcBef>
                <a:spcPts val="105"/>
              </a:spcBef>
            </a:pPr>
            <a:endParaRPr lang="ru-RU" sz="2000">
              <a:latin typeface="Arial"/>
              <a:cs typeface="Arial"/>
            </a:endParaRPr>
          </a:p>
        </p:txBody>
      </p:sp>
    </p:spTree>
    <p:extLst>
      <p:ext uri="{BB962C8B-B14F-4D97-AF65-F5344CB8AC3E}">
        <p14:creationId xmlns:p14="http://schemas.microsoft.com/office/powerpoint/2010/main" val="435718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49309873-6B11-E8D5-5651-5522ACFABEAE}"/>
              </a:ext>
            </a:extLst>
          </p:cNvPr>
          <p:cNvGraphicFramePr>
            <a:graphicFrameLocks noGrp="1"/>
          </p:cNvGraphicFramePr>
          <p:nvPr>
            <p:extLst>
              <p:ext uri="{D42A27DB-BD31-4B8C-83A1-F6EECF244321}">
                <p14:modId xmlns:p14="http://schemas.microsoft.com/office/powerpoint/2010/main" val="907882847"/>
              </p:ext>
            </p:extLst>
          </p:nvPr>
        </p:nvGraphicFramePr>
        <p:xfrm>
          <a:off x="228600" y="487224"/>
          <a:ext cx="8839199" cy="4431486"/>
        </p:xfrm>
        <a:graphic>
          <a:graphicData uri="http://schemas.openxmlformats.org/drawingml/2006/table">
            <a:tbl>
              <a:tblPr>
                <a:tableStyleId>{616DA210-FB5B-4158-B5E0-FEB733F419BA}</a:tableStyleId>
              </a:tblPr>
              <a:tblGrid>
                <a:gridCol w="1828800">
                  <a:extLst>
                    <a:ext uri="{9D8B030D-6E8A-4147-A177-3AD203B41FA5}">
                      <a16:colId xmlns:a16="http://schemas.microsoft.com/office/drawing/2014/main" val="1891767708"/>
                    </a:ext>
                  </a:extLst>
                </a:gridCol>
                <a:gridCol w="2438400">
                  <a:extLst>
                    <a:ext uri="{9D8B030D-6E8A-4147-A177-3AD203B41FA5}">
                      <a16:colId xmlns:a16="http://schemas.microsoft.com/office/drawing/2014/main" val="4211563708"/>
                    </a:ext>
                  </a:extLst>
                </a:gridCol>
                <a:gridCol w="4571999">
                  <a:extLst>
                    <a:ext uri="{9D8B030D-6E8A-4147-A177-3AD203B41FA5}">
                      <a16:colId xmlns:a16="http://schemas.microsoft.com/office/drawing/2014/main" val="560113105"/>
                    </a:ext>
                  </a:extLst>
                </a:gridCol>
              </a:tblGrid>
              <a:tr h="130449">
                <a:tc gridSpan="3">
                  <a:txBody>
                    <a:bodyPr/>
                    <a:lstStyle/>
                    <a:p>
                      <a:pPr algn="ctr"/>
                      <a:r>
                        <a:rPr lang="uk-UA" sz="1200" b="1">
                          <a:effectLst/>
                          <a:highlight>
                            <a:srgbClr val="FFFFFF"/>
                          </a:highlight>
                        </a:rPr>
                        <a:t>Критерій 6. Людські ресурси</a:t>
                      </a:r>
                      <a:endParaRPr lang="uk-UA" sz="1200" b="1">
                        <a:effectLst/>
                        <a:latin typeface="Times New Roman" panose="02020603050405020304" pitchFamily="18" charset="0"/>
                        <a:ea typeface="Times New Roman" panose="02020603050405020304" pitchFamily="18" charset="0"/>
                      </a:endParaRPr>
                    </a:p>
                  </a:txBody>
                  <a:tcPr marL="36209" marR="36209"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966318"/>
                  </a:ext>
                </a:extLst>
              </a:tr>
              <a:tr h="2054046">
                <a:tc>
                  <a:txBody>
                    <a:bodyPr/>
                    <a:lstStyle/>
                    <a:p>
                      <a:r>
                        <a:rPr lang="uk-UA" sz="1200">
                          <a:effectLst/>
                        </a:rPr>
                        <a:t>6.1 </a:t>
                      </a:r>
                      <a:r>
                        <a:rPr lang="uk-UA" sz="1200">
                          <a:effectLst/>
                          <a:highlight>
                            <a:srgbClr val="FFFFFF"/>
                          </a:highlight>
                        </a:rPr>
                        <a:t>Академічна та/або професійна кваліфікація викладачів, задіяних до реалізації ОП, забезпечує досягнення визначених відповідною програмою цілей та ПРН.</a:t>
                      </a:r>
                      <a:endParaRPr lang="uk-UA" sz="1200">
                        <a:effectLst/>
                        <a:latin typeface="Times New Roman" panose="02020603050405020304" pitchFamily="18" charset="0"/>
                        <a:ea typeface="Times New Roman" panose="02020603050405020304" pitchFamily="18" charset="0"/>
                      </a:endParaRPr>
                    </a:p>
                  </a:txBody>
                  <a:tcPr marL="36209" marR="36209" marT="0" marB="0"/>
                </a:tc>
                <a:tc>
                  <a:txBody>
                    <a:bodyPr/>
                    <a:lstStyle/>
                    <a:p>
                      <a:r>
                        <a:rPr lang="uk-UA" sz="1200">
                          <a:effectLst/>
                        </a:rPr>
                        <a:t>пп.35-38 Ліцензійних умов провадження освітньої діяльності (в редакції постанови КМУ від 24.03.2021, №365) </a:t>
                      </a:r>
                      <a:r>
                        <a:rPr lang="uk-UA" sz="1200" u="sng">
                          <a:effectLst/>
                          <a:hlinkClick r:id="rId3"/>
                        </a:rPr>
                        <a:t>https://zakon.rada.gov.ua/laws/show/1187-2015-%D0%BF/ed20210620#Text</a:t>
                      </a:r>
                      <a:endParaRPr lang="uk-UA" sz="1200">
                        <a:effectLst/>
                      </a:endParaRP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36209" marR="36209" marT="0" marB="0"/>
                </a:tc>
                <a:tc>
                  <a:txBody>
                    <a:bodyPr/>
                    <a:lstStyle/>
                    <a:p>
                      <a:r>
                        <a:rPr lang="uk-UA" sz="1200">
                          <a:effectLst/>
                        </a:rPr>
                        <a:t>Внутрішні документи ЗВО, які визначають: </a:t>
                      </a:r>
                    </a:p>
                    <a:p>
                      <a:pPr marL="0" lvl="0" indent="0" fontAlgn="base">
                        <a:buFont typeface="Symbol" panose="05050102010706020507" pitchFamily="18" charset="2"/>
                        <a:buNone/>
                      </a:pPr>
                      <a:r>
                        <a:rPr lang="uk-UA" sz="1200">
                          <a:effectLst/>
                        </a:rPr>
                        <a:t>- вимоги до академічної / професійної кваліфікації викладачів для викладання за конкретними ОК, </a:t>
                      </a:r>
                    </a:p>
                    <a:p>
                      <a:pPr marL="0" lvl="0" indent="0" fontAlgn="base">
                        <a:buFont typeface="Symbol" panose="05050102010706020507" pitchFamily="18" charset="2"/>
                        <a:buNone/>
                      </a:pPr>
                      <a:r>
                        <a:rPr lang="uk-UA" sz="1200">
                          <a:effectLst/>
                        </a:rPr>
                        <a:t>- правила добору викладача для викладання конкретного ОК;</a:t>
                      </a:r>
                    </a:p>
                    <a:p>
                      <a:pPr marL="0" lvl="0" indent="0" fontAlgn="base">
                        <a:buFont typeface="Symbol" panose="05050102010706020507" pitchFamily="18" charset="2"/>
                        <a:buNone/>
                      </a:pPr>
                      <a:r>
                        <a:rPr lang="uk-UA" sz="1200">
                          <a:effectLst/>
                        </a:rPr>
                        <a:t>- процедуру визначення компетентності викладача i  відповідності його дисципліні;</a:t>
                      </a:r>
                    </a:p>
                    <a:p>
                      <a:pPr marL="0" lvl="0" indent="0" fontAlgn="base">
                        <a:buFont typeface="Symbol" panose="05050102010706020507" pitchFamily="18" charset="2"/>
                        <a:buNone/>
                      </a:pPr>
                      <a:r>
                        <a:rPr lang="uk-UA" sz="1200">
                          <a:effectLst/>
                        </a:rPr>
                        <a:t>- процедуру оцінювання результатів наукової, навчально-методичної роботи викладача;</a:t>
                      </a:r>
                    </a:p>
                    <a:p>
                      <a:pPr marL="171450" lvl="0" indent="-171450" fontAlgn="base">
                        <a:buFontTx/>
                        <a:buChar char="-"/>
                      </a:pPr>
                      <a:r>
                        <a:rPr lang="uk-UA" sz="1200">
                          <a:effectLst/>
                          <a:highlight>
                            <a:srgbClr val="FFFFFF"/>
                          </a:highlight>
                        </a:rPr>
                        <a:t>ключові показники ефективності діяльності викладача.</a:t>
                      </a:r>
                    </a:p>
                    <a:p>
                      <a:pPr marL="0" lvl="0" indent="0" fontAlgn="base">
                        <a:buFontTx/>
                        <a:buNone/>
                      </a:pPr>
                      <a:r>
                        <a:rPr lang="uk-UA" sz="1200">
                          <a:effectLst/>
                        </a:rPr>
                        <a:t> </a:t>
                      </a:r>
                    </a:p>
                    <a:p>
                      <a:r>
                        <a:rPr lang="uk-UA" sz="1200">
                          <a:effectLst/>
                        </a:rPr>
                        <a:t>Освітня програма і навчальний план.</a:t>
                      </a:r>
                      <a:endParaRPr lang="uk-UA" sz="1200">
                        <a:effectLst/>
                        <a:latin typeface="Times New Roman" panose="02020603050405020304" pitchFamily="18" charset="0"/>
                        <a:ea typeface="Times New Roman" panose="02020603050405020304" pitchFamily="18" charset="0"/>
                      </a:endParaRPr>
                    </a:p>
                  </a:txBody>
                  <a:tcPr marL="36209" marR="36209" marT="0" marB="0"/>
                </a:tc>
                <a:extLst>
                  <a:ext uri="{0D108BD9-81ED-4DB2-BD59-A6C34878D82A}">
                    <a16:rowId xmlns:a16="http://schemas.microsoft.com/office/drawing/2014/main" val="196873091"/>
                  </a:ext>
                </a:extLst>
              </a:tr>
              <a:tr h="1826299">
                <a:tc>
                  <a:txBody>
                    <a:bodyPr/>
                    <a:lstStyle/>
                    <a:p>
                      <a:r>
                        <a:rPr lang="uk-UA" sz="1200">
                          <a:effectLst/>
                        </a:rPr>
                        <a:t>6.2.  </a:t>
                      </a:r>
                      <a:r>
                        <a:rPr lang="uk-UA" sz="1200">
                          <a:effectLst/>
                          <a:highlight>
                            <a:srgbClr val="FFFFFF"/>
                          </a:highlight>
                        </a:rPr>
                        <a:t>Процедури конкурсного добору викладачів є прозорими і дають можливість забезпечити потрібний рівень їхнього професіоналізму для успішної реалізації ОП.</a:t>
                      </a:r>
                      <a:endParaRPr lang="uk-UA" sz="1200">
                        <a:effectLst/>
                        <a:latin typeface="Times New Roman" panose="02020603050405020304" pitchFamily="18" charset="0"/>
                        <a:ea typeface="Times New Roman" panose="02020603050405020304" pitchFamily="18" charset="0"/>
                      </a:endParaRPr>
                    </a:p>
                  </a:txBody>
                  <a:tcPr marL="36209" marR="36209" marT="0" marB="0"/>
                </a:tc>
                <a:tc>
                  <a:txBody>
                    <a:bodyPr/>
                    <a:lstStyle/>
                    <a:p>
                      <a:r>
                        <a:rPr lang="uk-UA" sz="1200">
                          <a:effectLst/>
                        </a:rPr>
                        <a:t>Ч.2 ст.30 ЗУ «Про освіту»</a:t>
                      </a:r>
                    </a:p>
                    <a:p>
                      <a:r>
                        <a:rPr lang="uk-UA" sz="1200">
                          <a:effectLst/>
                        </a:rPr>
                        <a:t>Ч.2 ст.11 ЗУ «Про освіту»</a:t>
                      </a:r>
                    </a:p>
                    <a:p>
                      <a:r>
                        <a:rPr lang="uk-UA" sz="1200">
                          <a:effectLst/>
                        </a:rPr>
                        <a:t>ст.55 ЗУ «Про вищу освіту»</a:t>
                      </a:r>
                    </a:p>
                    <a:p>
                      <a:r>
                        <a:rPr lang="uk-UA" sz="1200">
                          <a:effectLst/>
                        </a:rPr>
                        <a:t> </a:t>
                      </a:r>
                    </a:p>
                    <a:p>
                      <a:r>
                        <a:rPr lang="uk-UA" sz="1200">
                          <a:effectLst/>
                          <a:highlight>
                            <a:srgbClr val="FFFFFF"/>
                          </a:highlight>
                        </a:rPr>
                        <a:t>Наказ МОН від 28.07.2021 № 864 «Про затвердження Методичних рекомендацій щодо проведення конкурсного відбору для заміщення вакантних посад науково-педагогічних, педагогічних працівників та укладання з ними трудових договорів (контрактів»</a:t>
                      </a:r>
                      <a:r>
                        <a:rPr lang="uk-UA" sz="1200">
                          <a:effectLst/>
                        </a:rPr>
                        <a:t>)</a:t>
                      </a:r>
                      <a:endParaRPr lang="uk-UA" sz="1200">
                        <a:effectLst/>
                        <a:latin typeface="Times New Roman" panose="02020603050405020304" pitchFamily="18" charset="0"/>
                        <a:ea typeface="Times New Roman" panose="02020603050405020304" pitchFamily="18" charset="0"/>
                      </a:endParaRPr>
                    </a:p>
                  </a:txBody>
                  <a:tcPr marL="36209" marR="36209" marT="0" marB="0"/>
                </a:tc>
                <a:tc>
                  <a:txBody>
                    <a:bodyPr/>
                    <a:lstStyle/>
                    <a:p>
                      <a:r>
                        <a:rPr lang="uk-UA" sz="1200">
                          <a:effectLst/>
                        </a:rPr>
                        <a:t>Внутрішні документи ЗВО, </a:t>
                      </a:r>
                      <a:r>
                        <a:rPr lang="uk-UA" sz="1200">
                          <a:effectLst/>
                          <a:highlight>
                            <a:srgbClr val="FFFFFF"/>
                          </a:highlight>
                        </a:rPr>
                        <a:t> що регулюють: </a:t>
                      </a:r>
                      <a:endParaRPr lang="uk-UA" sz="1200">
                        <a:effectLst/>
                      </a:endParaRPr>
                    </a:p>
                    <a:p>
                      <a:r>
                        <a:rPr lang="uk-UA" sz="1200">
                          <a:effectLst/>
                          <a:highlight>
                            <a:srgbClr val="FFFFFF"/>
                          </a:highlight>
                        </a:rPr>
                        <a:t>- порядок і умови проведення конкурсного відбору (ч.11 ст.55 ЗУ «Про вищу освіту»; </a:t>
                      </a:r>
                      <a:endParaRPr lang="uk-UA" sz="1200">
                        <a:effectLst/>
                      </a:endParaRPr>
                    </a:p>
                    <a:p>
                      <a:r>
                        <a:rPr lang="uk-UA" sz="1200">
                          <a:effectLst/>
                          <a:highlight>
                            <a:srgbClr val="FFFFFF"/>
                          </a:highlight>
                        </a:rPr>
                        <a:t>ч.2 ст.11 ЗУ «Про освіту»), </a:t>
                      </a:r>
                      <a:endParaRPr lang="uk-UA" sz="1200">
                        <a:effectLst/>
                      </a:endParaRPr>
                    </a:p>
                    <a:p>
                      <a:r>
                        <a:rPr lang="uk-UA" sz="1200">
                          <a:effectLst/>
                          <a:highlight>
                            <a:srgbClr val="FFFFFF"/>
                          </a:highlight>
                        </a:rPr>
                        <a:t>- вимоги до претендентів при заміщенні вакантних посад НПП .</a:t>
                      </a:r>
                      <a:endParaRPr lang="uk-UA" sz="1200">
                        <a:effectLst/>
                      </a:endParaRPr>
                    </a:p>
                    <a:p>
                      <a:r>
                        <a:rPr lang="uk-UA" sz="1200">
                          <a:effectLst/>
                          <a:highlight>
                            <a:srgbClr val="FFFFFF"/>
                          </a:highlight>
                        </a:rPr>
                        <a:t> </a:t>
                      </a:r>
                      <a:endParaRPr lang="uk-UA" sz="1200">
                        <a:effectLst/>
                      </a:endParaRPr>
                    </a:p>
                    <a:p>
                      <a:r>
                        <a:rPr lang="uk-UA" sz="1200">
                          <a:effectLst/>
                          <a:highlight>
                            <a:srgbClr val="FFFFFF"/>
                          </a:highlight>
                        </a:rPr>
                        <a:t>Інформація про наявність вакантних посад на сайті ЗВО</a:t>
                      </a:r>
                      <a:endParaRPr lang="uk-UA" sz="1200">
                        <a:effectLst/>
                      </a:endParaRP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36209" marR="36209" marT="0" marB="0"/>
                </a:tc>
                <a:extLst>
                  <a:ext uri="{0D108BD9-81ED-4DB2-BD59-A6C34878D82A}">
                    <a16:rowId xmlns:a16="http://schemas.microsoft.com/office/drawing/2014/main" val="2880082078"/>
                  </a:ext>
                </a:extLst>
              </a:tr>
            </a:tbl>
          </a:graphicData>
        </a:graphic>
      </p:graphicFrame>
    </p:spTree>
    <p:extLst>
      <p:ext uri="{BB962C8B-B14F-4D97-AF65-F5344CB8AC3E}">
        <p14:creationId xmlns:p14="http://schemas.microsoft.com/office/powerpoint/2010/main" val="3172393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CAF9DF37-3184-C262-316B-C3203276EA43}"/>
              </a:ext>
            </a:extLst>
          </p:cNvPr>
          <p:cNvGraphicFramePr>
            <a:graphicFrameLocks noGrp="1"/>
          </p:cNvGraphicFramePr>
          <p:nvPr>
            <p:extLst>
              <p:ext uri="{D42A27DB-BD31-4B8C-83A1-F6EECF244321}">
                <p14:modId xmlns:p14="http://schemas.microsoft.com/office/powerpoint/2010/main" val="3336705565"/>
              </p:ext>
            </p:extLst>
          </p:nvPr>
        </p:nvGraphicFramePr>
        <p:xfrm>
          <a:off x="228599" y="742950"/>
          <a:ext cx="8686711" cy="3378200"/>
        </p:xfrm>
        <a:graphic>
          <a:graphicData uri="http://schemas.openxmlformats.org/drawingml/2006/table">
            <a:tbl>
              <a:tblPr>
                <a:tableStyleId>{616DA210-FB5B-4158-B5E0-FEB733F419BA}</a:tableStyleId>
              </a:tblPr>
              <a:tblGrid>
                <a:gridCol w="2358338">
                  <a:extLst>
                    <a:ext uri="{9D8B030D-6E8A-4147-A177-3AD203B41FA5}">
                      <a16:colId xmlns:a16="http://schemas.microsoft.com/office/drawing/2014/main" val="2564576518"/>
                    </a:ext>
                  </a:extLst>
                </a:gridCol>
                <a:gridCol w="2638012">
                  <a:extLst>
                    <a:ext uri="{9D8B030D-6E8A-4147-A177-3AD203B41FA5}">
                      <a16:colId xmlns:a16="http://schemas.microsoft.com/office/drawing/2014/main" val="903035875"/>
                    </a:ext>
                  </a:extLst>
                </a:gridCol>
                <a:gridCol w="3690361">
                  <a:extLst>
                    <a:ext uri="{9D8B030D-6E8A-4147-A177-3AD203B41FA5}">
                      <a16:colId xmlns:a16="http://schemas.microsoft.com/office/drawing/2014/main" val="707992188"/>
                    </a:ext>
                  </a:extLst>
                </a:gridCol>
              </a:tblGrid>
              <a:tr h="1371600">
                <a:tc>
                  <a:txBody>
                    <a:bodyPr/>
                    <a:lstStyle/>
                    <a:p>
                      <a:r>
                        <a:rPr lang="uk-UA" sz="1400">
                          <a:effectLst/>
                        </a:rPr>
                        <a:t>6.3 </a:t>
                      </a:r>
                      <a:r>
                        <a:rPr lang="uk-UA" sz="1400">
                          <a:effectLst/>
                          <a:highlight>
                            <a:srgbClr val="FFFFFF"/>
                          </a:highlight>
                        </a:rPr>
                        <a:t>Заклад вищої освіти залучає роботодавців до організації та реалізації освітнього процесу.</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ч.2 ст.52 ЗУ «Про вищу освіту»</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Внутрішні документи ЗВО, </a:t>
                      </a:r>
                      <a:r>
                        <a:rPr lang="uk-UA" sz="1400">
                          <a:effectLst/>
                          <a:highlight>
                            <a:srgbClr val="FFFFFF"/>
                          </a:highlight>
                        </a:rPr>
                        <a:t> що регулюють загальні засади залучення роботодавців </a:t>
                      </a:r>
                      <a:r>
                        <a:rPr lang="uk-UA" sz="1400">
                          <a:effectLst/>
                        </a:rPr>
                        <a:t>до організації та реалізації освітнього процесу (спільного виконання НДР, стажування педагогічних та науково-педагогічних працівників, проведення практики</a:t>
                      </a: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74233285"/>
                  </a:ext>
                </a:extLst>
              </a:tr>
              <a:tr h="1884680">
                <a:tc>
                  <a:txBody>
                    <a:bodyPr/>
                    <a:lstStyle/>
                    <a:p>
                      <a:r>
                        <a:rPr lang="uk-UA" sz="1400">
                          <a:effectLst/>
                        </a:rPr>
                        <a:t>6.4 </a:t>
                      </a:r>
                      <a:r>
                        <a:rPr lang="uk-UA" sz="1400">
                          <a:effectLst/>
                          <a:highlight>
                            <a:srgbClr val="FFFFFF"/>
                          </a:highlight>
                        </a:rPr>
                        <a:t>Заклад вищої освіти залучає до аудиторних занять професіоналів-практиків, експертів галузі, представників роботодавців.</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Внутрішні документи ЗВО, </a:t>
                      </a:r>
                      <a:r>
                        <a:rPr lang="uk-UA" sz="1400">
                          <a:effectLst/>
                          <a:highlight>
                            <a:srgbClr val="FFFFFF"/>
                          </a:highlight>
                        </a:rPr>
                        <a:t> що регулюють питання залучення </a:t>
                      </a:r>
                      <a:r>
                        <a:rPr lang="uk-UA" sz="1400">
                          <a:effectLst/>
                        </a:rPr>
                        <a:t>професіоналів-практиків, експертів галузі, представників роботодавців</a:t>
                      </a:r>
                      <a:r>
                        <a:rPr lang="uk-UA" sz="1400">
                          <a:effectLst/>
                          <a:highlight>
                            <a:srgbClr val="FFFFFF"/>
                          </a:highlight>
                        </a:rPr>
                        <a:t> </a:t>
                      </a:r>
                      <a:r>
                        <a:rPr lang="uk-UA" sz="1400">
                          <a:effectLst/>
                        </a:rPr>
                        <a:t>до проведення аудиторних занять (за наявності)</a:t>
                      </a: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56081718"/>
                  </a:ext>
                </a:extLst>
              </a:tr>
            </a:tbl>
          </a:graphicData>
        </a:graphic>
      </p:graphicFrame>
    </p:spTree>
    <p:extLst>
      <p:ext uri="{BB962C8B-B14F-4D97-AF65-F5344CB8AC3E}">
        <p14:creationId xmlns:p14="http://schemas.microsoft.com/office/powerpoint/2010/main" val="2692008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EA570CD7-D1EA-20C3-DBFA-F20F2E29BEF4}"/>
              </a:ext>
            </a:extLst>
          </p:cNvPr>
          <p:cNvGraphicFramePr>
            <a:graphicFrameLocks noGrp="1"/>
          </p:cNvGraphicFramePr>
          <p:nvPr>
            <p:extLst>
              <p:ext uri="{D42A27DB-BD31-4B8C-83A1-F6EECF244321}">
                <p14:modId xmlns:p14="http://schemas.microsoft.com/office/powerpoint/2010/main" val="3447076756"/>
              </p:ext>
            </p:extLst>
          </p:nvPr>
        </p:nvGraphicFramePr>
        <p:xfrm>
          <a:off x="76200" y="413564"/>
          <a:ext cx="8991600" cy="4754880"/>
        </p:xfrm>
        <a:graphic>
          <a:graphicData uri="http://schemas.openxmlformats.org/drawingml/2006/table">
            <a:tbl>
              <a:tblPr>
                <a:tableStyleId>{616DA210-FB5B-4158-B5E0-FEB733F419BA}</a:tableStyleId>
              </a:tblPr>
              <a:tblGrid>
                <a:gridCol w="1782817">
                  <a:extLst>
                    <a:ext uri="{9D8B030D-6E8A-4147-A177-3AD203B41FA5}">
                      <a16:colId xmlns:a16="http://schemas.microsoft.com/office/drawing/2014/main" val="959356041"/>
                    </a:ext>
                  </a:extLst>
                </a:gridCol>
                <a:gridCol w="3100552">
                  <a:extLst>
                    <a:ext uri="{9D8B030D-6E8A-4147-A177-3AD203B41FA5}">
                      <a16:colId xmlns:a16="http://schemas.microsoft.com/office/drawing/2014/main" val="852897302"/>
                    </a:ext>
                  </a:extLst>
                </a:gridCol>
                <a:gridCol w="4108231">
                  <a:extLst>
                    <a:ext uri="{9D8B030D-6E8A-4147-A177-3AD203B41FA5}">
                      <a16:colId xmlns:a16="http://schemas.microsoft.com/office/drawing/2014/main" val="433904518"/>
                    </a:ext>
                  </a:extLst>
                </a:gridCol>
              </a:tblGrid>
              <a:tr h="3615739">
                <a:tc>
                  <a:txBody>
                    <a:bodyPr/>
                    <a:lstStyle/>
                    <a:p>
                      <a:r>
                        <a:rPr lang="uk-UA" sz="1200">
                          <a:effectLst/>
                        </a:rPr>
                        <a:t>6.5. ЗВО </a:t>
                      </a:r>
                      <a:r>
                        <a:rPr lang="uk-UA" sz="1200">
                          <a:effectLst/>
                          <a:highlight>
                            <a:srgbClr val="FFFFFF"/>
                          </a:highlight>
                        </a:rPr>
                        <a:t>сприяє професійному розвитку викладачів через власні програми або у співпраці з іншими організаціями.</a:t>
                      </a:r>
                      <a:endParaRPr lang="uk-UA" sz="1200">
                        <a:effectLst/>
                        <a:latin typeface="Times New Roman" panose="02020603050405020304" pitchFamily="18" charset="0"/>
                        <a:ea typeface="Times New Roman" panose="02020603050405020304" pitchFamily="18" charset="0"/>
                      </a:endParaRPr>
                    </a:p>
                  </a:txBody>
                  <a:tcPr marL="27358" marR="27358" marT="0" marB="0"/>
                </a:tc>
                <a:tc>
                  <a:txBody>
                    <a:bodyPr/>
                    <a:lstStyle/>
                    <a:p>
                      <a:r>
                        <a:rPr lang="uk-UA" sz="1200">
                          <a:effectLst/>
                        </a:rPr>
                        <a:t>ст. 59 ЗУ «Про освіту»;  </a:t>
                      </a:r>
                      <a:r>
                        <a:rPr lang="uk-UA" sz="1200">
                          <a:effectLst/>
                          <a:highlight>
                            <a:srgbClr val="FFFFFF"/>
                          </a:highlight>
                        </a:rPr>
                        <a:t>п.4. ч.2 ст.16 ЗУ «Про вищу освіту»; </a:t>
                      </a:r>
                      <a:r>
                        <a:rPr lang="uk-UA" sz="1200">
                          <a:effectLst/>
                        </a:rPr>
                        <a:t>ст. 60 ЗУ «Про вищу освіту»;</a:t>
                      </a:r>
                    </a:p>
                    <a:p>
                      <a:r>
                        <a:rPr lang="uk-UA" sz="1200">
                          <a:effectLst/>
                        </a:rPr>
                        <a:t> Порядок підвищення кваліфікації педагогічних і НПП  (наказ МОНУ від 21.08.2019, №800) </a:t>
                      </a:r>
                      <a:r>
                        <a:rPr lang="uk-UA" sz="1200" u="sng">
                          <a:effectLst/>
                          <a:hlinkClick r:id="rId3"/>
                        </a:rPr>
                        <a:t>https://zakon.rada.gov.ua/laws/show/800-2019-%D0%BF#Text</a:t>
                      </a:r>
                      <a:r>
                        <a:rPr lang="uk-UA" sz="1200" u="sng">
                          <a:effectLst/>
                        </a:rPr>
                        <a:t>;</a:t>
                      </a:r>
                      <a:r>
                        <a:rPr lang="uk-UA" sz="1200">
                          <a:effectLst/>
                        </a:rPr>
                        <a:t> </a:t>
                      </a:r>
                    </a:p>
                    <a:p>
                      <a:r>
                        <a:rPr lang="uk-UA" sz="1200">
                          <a:effectLst/>
                        </a:rPr>
                        <a:t>Наказ МОНУ від 14.01.2016 № 13 «Про затвердження Порядку присвоєння вчених звань науковим і науково-педагогічним працівникам» </a:t>
                      </a:r>
                      <a:r>
                        <a:rPr lang="uk-UA" sz="1200" u="sng">
                          <a:effectLst/>
                          <a:hlinkClick r:id="rId4"/>
                        </a:rPr>
                        <a:t>https://zakon.rada.gov.ua/laws/show/z0183-16#Text</a:t>
                      </a:r>
                      <a:r>
                        <a:rPr lang="uk-UA" sz="1200" u="sng">
                          <a:effectLst/>
                        </a:rPr>
                        <a:t>;</a:t>
                      </a:r>
                      <a:r>
                        <a:rPr lang="uk-UA" sz="1200">
                          <a:effectLst/>
                        </a:rPr>
                        <a:t> </a:t>
                      </a:r>
                    </a:p>
                    <a:p>
                      <a:r>
                        <a:rPr lang="uk-UA" sz="1200">
                          <a:effectLst/>
                        </a:rPr>
                        <a:t>Типове положення про атестацію педагогічних працівників, затверджене наказом МОН України від 06.10.2010 р. </a:t>
                      </a:r>
                      <a:r>
                        <a:rPr lang="uk-UA" sz="1200" u="sng">
                          <a:effectLst/>
                          <a:hlinkClick r:id="rId5"/>
                        </a:rPr>
                        <a:t>https://zakon.rada.gov.ua/laws/show/z1255-10#Text</a:t>
                      </a:r>
                      <a:r>
                        <a:rPr lang="uk-UA" sz="1200" u="sng">
                          <a:effectLst/>
                        </a:rPr>
                        <a:t>;  </a:t>
                      </a:r>
                      <a:r>
                        <a:rPr lang="uk-UA" sz="1200">
                          <a:effectLst/>
                        </a:rPr>
                        <a:t> </a:t>
                      </a:r>
                    </a:p>
                    <a:p>
                      <a:r>
                        <a:rPr lang="uk-UA" sz="1200">
                          <a:effectLst/>
                        </a:rPr>
                        <a:t>(для наукових установ) ч.3,4 ст.27 ЗУ «Про наукову та науково-технічну діяльність»</a:t>
                      </a:r>
                      <a:endParaRPr lang="uk-UA" sz="1200">
                        <a:effectLst/>
                        <a:latin typeface="Times New Roman" panose="02020603050405020304" pitchFamily="18" charset="0"/>
                        <a:ea typeface="Times New Roman" panose="02020603050405020304" pitchFamily="18" charset="0"/>
                      </a:endParaRPr>
                    </a:p>
                  </a:txBody>
                  <a:tcPr marL="27358" marR="27358" marT="0" marB="0"/>
                </a:tc>
                <a:tc>
                  <a:txBody>
                    <a:bodyPr/>
                    <a:lstStyle/>
                    <a:p>
                      <a:r>
                        <a:rPr lang="uk-UA" sz="1200">
                          <a:effectLst/>
                        </a:rPr>
                        <a:t>Внутрішні документи, що регулюють питання підвищення кваліфікації НПП та педагогічних працівників: порядок, види, форми, обсяг і тривалість, періодичність, умови підвищення  кваліфікації, включно із механізмом оплати та умовами визнання результатів підвищення кваліфікації. </a:t>
                      </a:r>
                    </a:p>
                    <a:p>
                      <a:r>
                        <a:rPr lang="uk-UA" sz="1200">
                          <a:effectLst/>
                        </a:rPr>
                        <a:t>Внутрішні документи, що визначають порядок реалізації програм академічної мобільності НПП, порядок і правила визнання результатів навчання НПП, здобутих під час академічної мобільності.  </a:t>
                      </a:r>
                    </a:p>
                    <a:p>
                      <a:r>
                        <a:rPr lang="uk-UA" sz="1200">
                          <a:effectLst/>
                        </a:rPr>
                        <a:t>Програми професійного розвитку (підвищення кваліфікації) викладачів тощо.  </a:t>
                      </a:r>
                    </a:p>
                    <a:p>
                      <a:r>
                        <a:rPr lang="uk-UA" sz="1200">
                          <a:effectLst/>
                        </a:rPr>
                        <a:t>Внутрішні документи ЗВО, які вміщують процедури періодичного моніторингу рівня професіоналізму викладачів та процедури роботи із викладачами, які постійно показують професійну нездатність.  </a:t>
                      </a:r>
                    </a:p>
                    <a:p>
                      <a:r>
                        <a:rPr lang="uk-UA" sz="1200">
                          <a:effectLst/>
                        </a:rPr>
                        <a:t>Внутрішні документи, що регулюють порядок атестації педагогічних працівників, порядок присвоєння вчених звань, почесних звань тощо, а також порядок позбавлення вчених / почесних звань </a:t>
                      </a:r>
                      <a:endParaRPr lang="uk-UA" sz="1200">
                        <a:effectLst/>
                        <a:latin typeface="Times New Roman" panose="02020603050405020304" pitchFamily="18" charset="0"/>
                        <a:ea typeface="Times New Roman" panose="02020603050405020304" pitchFamily="18" charset="0"/>
                      </a:endParaRPr>
                    </a:p>
                  </a:txBody>
                  <a:tcPr marL="27358" marR="27358" marT="0" marB="0"/>
                </a:tc>
                <a:extLst>
                  <a:ext uri="{0D108BD9-81ED-4DB2-BD59-A6C34878D82A}">
                    <a16:rowId xmlns:a16="http://schemas.microsoft.com/office/drawing/2014/main" val="834391954"/>
                  </a:ext>
                </a:extLst>
              </a:tr>
              <a:tr h="1068036">
                <a:tc>
                  <a:txBody>
                    <a:bodyPr/>
                    <a:lstStyle/>
                    <a:p>
                      <a:r>
                        <a:rPr lang="uk-UA" sz="1200">
                          <a:effectLst/>
                        </a:rPr>
                        <a:t>6.6 </a:t>
                      </a:r>
                      <a:r>
                        <a:rPr lang="uk-UA" sz="1200">
                          <a:effectLst/>
                          <a:highlight>
                            <a:srgbClr val="FFFFFF"/>
                          </a:highlight>
                        </a:rPr>
                        <a:t>Заклад вищої освіти стимулює розвиток викладацької майстерності</a:t>
                      </a:r>
                      <a:endParaRPr lang="uk-UA" sz="1200">
                        <a:effectLst/>
                        <a:latin typeface="Times New Roman" panose="02020603050405020304" pitchFamily="18" charset="0"/>
                        <a:ea typeface="Times New Roman" panose="02020603050405020304" pitchFamily="18" charset="0"/>
                      </a:endParaRPr>
                    </a:p>
                  </a:txBody>
                  <a:tcPr marL="27358" marR="27358" marT="0" marB="0"/>
                </a:tc>
                <a:tc>
                  <a:txBody>
                    <a:bodyPr/>
                    <a:lstStyle/>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7358" marR="27358" marT="0" marB="0"/>
                </a:tc>
                <a:tc>
                  <a:txBody>
                    <a:bodyPr/>
                    <a:lstStyle/>
                    <a:p>
                      <a:r>
                        <a:rPr lang="uk-UA" sz="1200">
                          <a:effectLst/>
                        </a:rPr>
                        <a:t>Внутрішні документи, що унормовують питання:</a:t>
                      </a:r>
                    </a:p>
                    <a:p>
                      <a:pPr marL="0" lvl="0" indent="0" fontAlgn="base">
                        <a:buFont typeface="Symbol" panose="05050102010706020507" pitchFamily="18" charset="2"/>
                        <a:buNone/>
                      </a:pPr>
                      <a:r>
                        <a:rPr lang="uk-UA" sz="1200">
                          <a:effectLst/>
                        </a:rPr>
                        <a:t>- матеріального та нематеріального заохочення  викладачів до досконалості у викладанні;</a:t>
                      </a:r>
                    </a:p>
                    <a:p>
                      <a:pPr marL="0" lvl="0" indent="0" fontAlgn="base">
                        <a:buFont typeface="Symbol" panose="05050102010706020507" pitchFamily="18" charset="2"/>
                        <a:buNone/>
                      </a:pPr>
                      <a:r>
                        <a:rPr lang="uk-UA" sz="1200">
                          <a:effectLst/>
                        </a:rPr>
                        <a:t>- рейтингування викладачів п.3) ч.2 ст.16 ЗУ «Про вищу освіту» </a:t>
                      </a:r>
                    </a:p>
                    <a:p>
                      <a:pPr marL="45720"/>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7358" marR="27358" marT="0" marB="0"/>
                </a:tc>
                <a:extLst>
                  <a:ext uri="{0D108BD9-81ED-4DB2-BD59-A6C34878D82A}">
                    <a16:rowId xmlns:a16="http://schemas.microsoft.com/office/drawing/2014/main" val="3784815047"/>
                  </a:ext>
                </a:extLst>
              </a:tr>
            </a:tbl>
          </a:graphicData>
        </a:graphic>
      </p:graphicFrame>
    </p:spTree>
    <p:extLst>
      <p:ext uri="{BB962C8B-B14F-4D97-AF65-F5344CB8AC3E}">
        <p14:creationId xmlns:p14="http://schemas.microsoft.com/office/powerpoint/2010/main" val="4084849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760F0ECD-5043-8710-81C7-47B067B8529B}"/>
              </a:ext>
            </a:extLst>
          </p:cNvPr>
          <p:cNvGraphicFramePr>
            <a:graphicFrameLocks noGrp="1"/>
          </p:cNvGraphicFramePr>
          <p:nvPr>
            <p:extLst>
              <p:ext uri="{D42A27DB-BD31-4B8C-83A1-F6EECF244321}">
                <p14:modId xmlns:p14="http://schemas.microsoft.com/office/powerpoint/2010/main" val="1698481261"/>
              </p:ext>
            </p:extLst>
          </p:nvPr>
        </p:nvGraphicFramePr>
        <p:xfrm>
          <a:off x="228600" y="413565"/>
          <a:ext cx="8686710" cy="4449344"/>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705163357"/>
                    </a:ext>
                  </a:extLst>
                </a:gridCol>
                <a:gridCol w="3581400">
                  <a:extLst>
                    <a:ext uri="{9D8B030D-6E8A-4147-A177-3AD203B41FA5}">
                      <a16:colId xmlns:a16="http://schemas.microsoft.com/office/drawing/2014/main" val="1184943327"/>
                    </a:ext>
                  </a:extLst>
                </a:gridCol>
                <a:gridCol w="3352710">
                  <a:extLst>
                    <a:ext uri="{9D8B030D-6E8A-4147-A177-3AD203B41FA5}">
                      <a16:colId xmlns:a16="http://schemas.microsoft.com/office/drawing/2014/main" val="2132944257"/>
                    </a:ext>
                  </a:extLst>
                </a:gridCol>
              </a:tblGrid>
              <a:tr h="104060">
                <a:tc gridSpan="3">
                  <a:txBody>
                    <a:bodyPr/>
                    <a:lstStyle/>
                    <a:p>
                      <a:pPr algn="ctr"/>
                      <a:r>
                        <a:rPr lang="uk-UA" sz="1200" b="1">
                          <a:effectLst/>
                          <a:highlight>
                            <a:srgbClr val="FFFFFF"/>
                          </a:highlight>
                        </a:rPr>
                        <a:t>Критерій 7. Освітнє середовище та матеріальні ресурси</a:t>
                      </a:r>
                      <a:endParaRPr lang="uk-UA" sz="1200" b="1">
                        <a:effectLst/>
                        <a:latin typeface="Times New Roman" panose="02020603050405020304" pitchFamily="18" charset="0"/>
                        <a:ea typeface="Times New Roman" panose="02020603050405020304" pitchFamily="18" charset="0"/>
                      </a:endParaRPr>
                    </a:p>
                  </a:txBody>
                  <a:tcPr marL="29312" marR="29312"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3981129726"/>
                  </a:ext>
                </a:extLst>
              </a:tr>
              <a:tr h="4266464">
                <a:tc>
                  <a:txBody>
                    <a:bodyPr/>
                    <a:lstStyle/>
                    <a:p>
                      <a:r>
                        <a:rPr lang="uk-UA" sz="1200">
                          <a:effectLst/>
                        </a:rPr>
                        <a:t>7.1.  </a:t>
                      </a:r>
                      <a:r>
                        <a:rPr lang="uk-UA" sz="1200">
                          <a:effectLst/>
                          <a:highlight>
                            <a:srgbClr val="FFFFFF"/>
                          </a:highlight>
                        </a:rPr>
                        <a:t>Фінансові та матеріально-технічні ресурси (бібліотека, інша інфраструктура, обладнання тощо), а також навчально-методичне забезпечення ОП гарантують досягнення визначених освітньою програмою цілей та ПРН.</a:t>
                      </a:r>
                      <a:endParaRPr lang="uk-UA" sz="1200">
                        <a:effectLst/>
                        <a:latin typeface="Times New Roman" panose="02020603050405020304" pitchFamily="18" charset="0"/>
                        <a:ea typeface="Times New Roman" panose="02020603050405020304" pitchFamily="18" charset="0"/>
                      </a:endParaRPr>
                    </a:p>
                  </a:txBody>
                  <a:tcPr marL="29312" marR="29312" marT="0" marB="0"/>
                </a:tc>
                <a:tc>
                  <a:txBody>
                    <a:bodyPr/>
                    <a:lstStyle/>
                    <a:p>
                      <a:r>
                        <a:rPr lang="uk-UA" sz="1200">
                          <a:effectLst/>
                          <a:highlight>
                            <a:srgbClr val="FFFFFF"/>
                          </a:highlight>
                        </a:rPr>
                        <a:t>п.5) ч.2 ст.16 ЗУ «Про вищу освіту»;</a:t>
                      </a:r>
                      <a:endParaRPr lang="uk-UA" sz="1200">
                        <a:effectLst/>
                      </a:endParaRPr>
                    </a:p>
                    <a:p>
                      <a:r>
                        <a:rPr lang="uk-UA" sz="1200">
                          <a:effectLst/>
                        </a:rPr>
                        <a:t>п.11) ч.5 ст.40 ЗУ «Про вищу освіту»;</a:t>
                      </a:r>
                    </a:p>
                    <a:p>
                      <a:r>
                        <a:rPr lang="uk-UA" sz="1200">
                          <a:effectLst/>
                        </a:rPr>
                        <a:t>п.7) ч.1 ст.62 ЗУ «Про вищу освіту»;</a:t>
                      </a:r>
                    </a:p>
                    <a:p>
                      <a:r>
                        <a:rPr lang="uk-UA" sz="1200">
                          <a:effectLst/>
                        </a:rPr>
                        <a:t>п.8) ч.1 ст.62 ЗУ «Про вищу освіту»;</a:t>
                      </a:r>
                    </a:p>
                    <a:p>
                      <a:r>
                        <a:rPr lang="uk-UA" sz="1200">
                          <a:effectLst/>
                        </a:rPr>
                        <a:t>ст.71 ЗУ «Про вищу освіту»;</a:t>
                      </a:r>
                    </a:p>
                    <a:p>
                      <a:r>
                        <a:rPr lang="uk-UA" sz="1200">
                          <a:effectLst/>
                        </a:rPr>
                        <a:t> ч.6 ст.25 та ч.2 ст.30 ЗУ «Про освіту»;</a:t>
                      </a:r>
                    </a:p>
                    <a:p>
                      <a:r>
                        <a:rPr lang="uk-UA" sz="1200">
                          <a:effectLst/>
                        </a:rPr>
                        <a:t>п.39 Ліц.умов провадження освітньої діяльності (Технологічні вимоги) </a:t>
                      </a:r>
                      <a:r>
                        <a:rPr lang="uk-UA" sz="1200" u="sng">
                          <a:effectLst/>
                          <a:hlinkClick r:id="rId3"/>
                        </a:rPr>
                        <a:t>https://zakon.rada.gov.ua/laws/show/1187-2015-%D0%BF#Text</a:t>
                      </a:r>
                      <a:endParaRPr lang="uk-UA" sz="1200">
                        <a:effectLst/>
                      </a:endParaRPr>
                    </a:p>
                    <a:p>
                      <a:r>
                        <a:rPr lang="uk-UA" sz="1200">
                          <a:effectLst/>
                        </a:rPr>
                        <a:t> </a:t>
                      </a:r>
                    </a:p>
                    <a:p>
                      <a:r>
                        <a:rPr lang="uk-UA" sz="1200">
                          <a:effectLst/>
                        </a:rPr>
                        <a:t>Наказ МОН від 02.12.2004, №903 «Про затвердження Правил використання комп’ютерних програм у навчальних закладах» </a:t>
                      </a:r>
                      <a:r>
                        <a:rPr lang="uk-UA" sz="1200" u="sng">
                          <a:effectLst/>
                          <a:hlinkClick r:id="rId4"/>
                        </a:rPr>
                        <a:t>https://zakon.rada.gov.ua/laws/show/z0044-05#Text</a:t>
                      </a:r>
                      <a:r>
                        <a:rPr lang="uk-UA" sz="1200" u="sng">
                          <a:effectLst/>
                        </a:rPr>
                        <a:t>;</a:t>
                      </a:r>
                      <a:endParaRPr lang="uk-UA" sz="1200">
                        <a:effectLst/>
                      </a:endParaRPr>
                    </a:p>
                    <a:p>
                      <a:r>
                        <a:rPr lang="uk-UA" sz="1200">
                          <a:effectLst/>
                        </a:rPr>
                        <a:t> </a:t>
                      </a:r>
                    </a:p>
                    <a:p>
                      <a:r>
                        <a:rPr lang="uk-UA" sz="1200">
                          <a:effectLst/>
                        </a:rPr>
                        <a:t>Рекомендації щодо забезпечення правомірності використання комп’ютерних програм вільного користування </a:t>
                      </a:r>
                      <a:r>
                        <a:rPr lang="uk-UA" sz="1200" u="sng">
                          <a:effectLst/>
                          <a:hlinkClick r:id="rId5"/>
                        </a:rPr>
                        <a:t>https://bit.ly/3iAlMtS</a:t>
                      </a:r>
                      <a:r>
                        <a:rPr lang="uk-UA" sz="1200" u="sng">
                          <a:effectLst/>
                        </a:rPr>
                        <a:t>;</a:t>
                      </a:r>
                      <a:endParaRPr lang="uk-UA" sz="1200">
                        <a:effectLst/>
                      </a:endParaRPr>
                    </a:p>
                    <a:p>
                      <a:r>
                        <a:rPr lang="uk-UA" sz="1200">
                          <a:effectLst/>
                        </a:rPr>
                        <a:t> </a:t>
                      </a:r>
                    </a:p>
                    <a:p>
                      <a:r>
                        <a:rPr lang="uk-UA" sz="1200">
                          <a:effectLst/>
                        </a:rPr>
                        <a:t>Рекомендації щодо забезпечення правомірності використання комп’ютерних програм у діяльності суб’єктів господарювання </a:t>
                      </a:r>
                      <a:r>
                        <a:rPr lang="uk-UA" sz="1200" u="sng">
                          <a:effectLst/>
                          <a:hlinkClick r:id="rId6"/>
                        </a:rPr>
                        <a:t>https://bit.ly/37w4DuV</a:t>
                      </a:r>
                      <a:endParaRPr lang="uk-UA" sz="1200">
                        <a:effectLst/>
                        <a:latin typeface="Times New Roman" panose="02020603050405020304" pitchFamily="18" charset="0"/>
                        <a:ea typeface="Times New Roman" panose="02020603050405020304" pitchFamily="18" charset="0"/>
                      </a:endParaRPr>
                    </a:p>
                  </a:txBody>
                  <a:tcPr marL="29312" marR="29312" marT="0" marB="0"/>
                </a:tc>
                <a:tc>
                  <a:txBody>
                    <a:bodyPr/>
                    <a:lstStyle/>
                    <a:p>
                      <a:r>
                        <a:rPr lang="uk-UA" sz="1200">
                          <a:effectLst/>
                        </a:rPr>
                        <a:t>Внутрішні документи, що регулюють: </a:t>
                      </a:r>
                    </a:p>
                    <a:p>
                      <a:pPr marL="0" lvl="0" indent="0" fontAlgn="base">
                        <a:buFont typeface="Symbol" panose="05050102010706020507" pitchFamily="18" charset="2"/>
                        <a:buNone/>
                      </a:pPr>
                      <a:r>
                        <a:rPr lang="uk-UA" sz="1200">
                          <a:effectLst/>
                        </a:rPr>
                        <a:t>- питання формування фінансових та матеріально-технічних  ресурсів ЗВО для реалізації ОП;</a:t>
                      </a:r>
                    </a:p>
                    <a:p>
                      <a:pPr marL="0" lvl="0" indent="0" fontAlgn="base">
                        <a:buFont typeface="Symbol" panose="05050102010706020507" pitchFamily="18" charset="2"/>
                        <a:buNone/>
                      </a:pPr>
                      <a:r>
                        <a:rPr lang="uk-UA" sz="1200">
                          <a:effectLst/>
                        </a:rPr>
                        <a:t>- правила використання пакетів прикладних програм, порядок доступу до локальної мережі Інтернет;</a:t>
                      </a:r>
                    </a:p>
                    <a:p>
                      <a:pPr marL="0" lvl="0" indent="0" fontAlgn="base">
                        <a:buFont typeface="Symbol" panose="05050102010706020507" pitchFamily="18" charset="2"/>
                        <a:buNone/>
                      </a:pPr>
                      <a:r>
                        <a:rPr lang="uk-UA" sz="1200">
                          <a:effectLst/>
                        </a:rPr>
                        <a:t>- процедури моніторингу інфраструктури, діяльності бібліотеки, моніторингу достатності забезпечення ІТ. </a:t>
                      </a:r>
                    </a:p>
                    <a:p>
                      <a:pPr marL="228600"/>
                      <a:r>
                        <a:rPr lang="uk-UA" sz="1200">
                          <a:effectLst/>
                        </a:rPr>
                        <a:t>  </a:t>
                      </a:r>
                    </a:p>
                    <a:p>
                      <a:r>
                        <a:rPr lang="uk-UA" sz="1200">
                          <a:effectLst/>
                        </a:rPr>
                        <a:t>Внутрішні положення про наукову бібліотеку, навчальні, навчально-наукові лабораторії, гуртожитки тощо</a:t>
                      </a:r>
                    </a:p>
                    <a:p>
                      <a:r>
                        <a:rPr lang="uk-UA" sz="1200">
                          <a:effectLst/>
                        </a:rPr>
                        <a:t> </a:t>
                      </a:r>
                    </a:p>
                    <a:p>
                      <a:r>
                        <a:rPr lang="uk-UA" sz="1200">
                          <a:effectLst/>
                        </a:rPr>
                        <a:t>Робочі програми / силабуси дисциплін</a:t>
                      </a:r>
                    </a:p>
                    <a:p>
                      <a:r>
                        <a:rPr lang="uk-UA" sz="1200">
                          <a:effectLst/>
                        </a:rPr>
                        <a:t> </a:t>
                      </a:r>
                    </a:p>
                    <a:p>
                      <a:pPr>
                        <a:tabLst>
                          <a:tab pos="3390900" algn="l"/>
                        </a:tabLst>
                      </a:pPr>
                      <a:r>
                        <a:rPr lang="uk-UA" sz="1200">
                          <a:effectLst/>
                        </a:rPr>
                        <a:t>Статут ЗВО (</a:t>
                      </a:r>
                      <a:r>
                        <a:rPr lang="uk-UA" sz="1200">
                          <a:effectLst/>
                          <a:highlight>
                            <a:srgbClr val="FFFFFF"/>
                          </a:highlight>
                        </a:rPr>
                        <a:t>ст.27 ЗУ «Про вищу освіту»)</a:t>
                      </a:r>
                      <a:endParaRPr lang="uk-UA" sz="1200">
                        <a:effectLst/>
                      </a:endParaRPr>
                    </a:p>
                    <a:p>
                      <a:r>
                        <a:rPr lang="uk-UA" sz="1200">
                          <a:effectLst/>
                        </a:rPr>
                        <a:t> </a:t>
                      </a: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9312" marR="29312" marT="0" marB="0"/>
                </a:tc>
                <a:extLst>
                  <a:ext uri="{0D108BD9-81ED-4DB2-BD59-A6C34878D82A}">
                    <a16:rowId xmlns:a16="http://schemas.microsoft.com/office/drawing/2014/main" val="1216548362"/>
                  </a:ext>
                </a:extLst>
              </a:tr>
            </a:tbl>
          </a:graphicData>
        </a:graphic>
      </p:graphicFrame>
    </p:spTree>
    <p:extLst>
      <p:ext uri="{BB962C8B-B14F-4D97-AF65-F5344CB8AC3E}">
        <p14:creationId xmlns:p14="http://schemas.microsoft.com/office/powerpoint/2010/main" val="2859658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0A46EBAD-C727-E8A1-889D-705E1F353F24}"/>
              </a:ext>
            </a:extLst>
          </p:cNvPr>
          <p:cNvGraphicFramePr>
            <a:graphicFrameLocks noGrp="1"/>
          </p:cNvGraphicFramePr>
          <p:nvPr>
            <p:extLst>
              <p:ext uri="{D42A27DB-BD31-4B8C-83A1-F6EECF244321}">
                <p14:modId xmlns:p14="http://schemas.microsoft.com/office/powerpoint/2010/main" val="2048224721"/>
              </p:ext>
            </p:extLst>
          </p:nvPr>
        </p:nvGraphicFramePr>
        <p:xfrm>
          <a:off x="228600" y="432614"/>
          <a:ext cx="8763001" cy="4427676"/>
        </p:xfrm>
        <a:graphic>
          <a:graphicData uri="http://schemas.openxmlformats.org/drawingml/2006/table">
            <a:tbl>
              <a:tblPr>
                <a:tableStyleId>{616DA210-FB5B-4158-B5E0-FEB733F419BA}</a:tableStyleId>
              </a:tblPr>
              <a:tblGrid>
                <a:gridCol w="2379050">
                  <a:extLst>
                    <a:ext uri="{9D8B030D-6E8A-4147-A177-3AD203B41FA5}">
                      <a16:colId xmlns:a16="http://schemas.microsoft.com/office/drawing/2014/main" val="2177897279"/>
                    </a:ext>
                  </a:extLst>
                </a:gridCol>
                <a:gridCol w="2802550">
                  <a:extLst>
                    <a:ext uri="{9D8B030D-6E8A-4147-A177-3AD203B41FA5}">
                      <a16:colId xmlns:a16="http://schemas.microsoft.com/office/drawing/2014/main" val="2841858853"/>
                    </a:ext>
                  </a:extLst>
                </a:gridCol>
                <a:gridCol w="3581401">
                  <a:extLst>
                    <a:ext uri="{9D8B030D-6E8A-4147-A177-3AD203B41FA5}">
                      <a16:colId xmlns:a16="http://schemas.microsoft.com/office/drawing/2014/main" val="3517265360"/>
                    </a:ext>
                  </a:extLst>
                </a:gridCol>
              </a:tblGrid>
              <a:tr h="4427676">
                <a:tc>
                  <a:txBody>
                    <a:bodyPr/>
                    <a:lstStyle/>
                    <a:p>
                      <a:endParaRPr lang="uk-UA" sz="1300">
                        <a:effectLst/>
                      </a:endParaRPr>
                    </a:p>
                    <a:p>
                      <a:r>
                        <a:rPr lang="uk-UA" sz="1300">
                          <a:effectLst/>
                        </a:rPr>
                        <a:t>7.2. </a:t>
                      </a:r>
                      <a:r>
                        <a:rPr lang="uk-UA" sz="1300">
                          <a:effectLst/>
                          <a:highlight>
                            <a:srgbClr val="FFFFFF"/>
                          </a:highlight>
                        </a:rPr>
                        <a:t>Заклад вищої освіти забезпечує безоплатний доступ викладачів і здобувачів вищої освіти до відповідної інфраструктури та інформаційних ресурсів, потрібних для навчання, викладацької та/або наукової діяльності в межах освітньої програми.</a:t>
                      </a:r>
                      <a:endParaRPr lang="uk-UA" sz="1300">
                        <a:effectLst/>
                        <a:latin typeface="Times New Roman" panose="02020603050405020304" pitchFamily="18" charset="0"/>
                        <a:ea typeface="Times New Roman" panose="02020603050405020304" pitchFamily="18" charset="0"/>
                      </a:endParaRPr>
                    </a:p>
                  </a:txBody>
                  <a:tcPr marL="41037" marR="41037" marT="0" marB="0"/>
                </a:tc>
                <a:tc>
                  <a:txBody>
                    <a:bodyPr/>
                    <a:lstStyle/>
                    <a:p>
                      <a:r>
                        <a:rPr lang="uk-UA" sz="1300">
                          <a:effectLst/>
                        </a:rPr>
                        <a:t>п.5) ч.1 ст.62 ЗУ «Про вищу освіту»</a:t>
                      </a:r>
                    </a:p>
                    <a:p>
                      <a:r>
                        <a:rPr lang="uk-UA" sz="1300">
                          <a:effectLst/>
                        </a:rPr>
                        <a:t>п.24) ч.1 ст.62 ЗУ «Про вищу освіту»</a:t>
                      </a:r>
                    </a:p>
                    <a:p>
                      <a:r>
                        <a:rPr lang="uk-UA" sz="1300">
                          <a:effectLst/>
                        </a:rPr>
                        <a:t>ст.73 ЗУ «Про вищу освіту»</a:t>
                      </a:r>
                    </a:p>
                    <a:p>
                      <a:r>
                        <a:rPr lang="uk-UA" sz="1300">
                          <a:effectLst/>
                        </a:rPr>
                        <a:t> </a:t>
                      </a:r>
                    </a:p>
                    <a:p>
                      <a:r>
                        <a:rPr lang="uk-UA" sz="1300">
                          <a:effectLst/>
                        </a:rPr>
                        <a:t>(для PhD) п.8 Порядку підготовки здобувачів освіти ступеня доктора філософії та доктора науку закладах вищої освіти (наукових установах) (затв. Постановою КМУ від 23.03.2016 №261)</a:t>
                      </a:r>
                    </a:p>
                    <a:p>
                      <a:r>
                        <a:rPr lang="uk-UA" sz="1300">
                          <a:effectLst/>
                        </a:rPr>
                        <a:t> </a:t>
                      </a:r>
                    </a:p>
                    <a:p>
                      <a:r>
                        <a:rPr lang="uk-UA" sz="1300">
                          <a:effectLst/>
                        </a:rPr>
                        <a:t>Постанова КМУ «Про затвердження переліку платних послуг, які можуть надаватися навчальними закладами, іншими установами та закладами системи освіти, що належать до державної і комунальної форми власності» № 796 від 27.08.2010 р. </a:t>
                      </a:r>
                      <a:r>
                        <a:rPr lang="uk-UA" sz="1300" u="sng">
                          <a:effectLst/>
                          <a:hlinkClick r:id="rId3"/>
                        </a:rPr>
                        <a:t>https://zakon.rada.gov.ua/laws/show/796-2010-%D0%BF#Text</a:t>
                      </a:r>
                      <a:endParaRPr lang="uk-UA" sz="1300">
                        <a:effectLst/>
                      </a:endParaRPr>
                    </a:p>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41037" marR="41037" marT="0" marB="0"/>
                </a:tc>
                <a:tc>
                  <a:txBody>
                    <a:bodyPr/>
                    <a:lstStyle/>
                    <a:p>
                      <a:r>
                        <a:rPr lang="uk-UA" sz="1300">
                          <a:effectLst/>
                        </a:rPr>
                        <a:t>Внутрішні документи ЗВО, якими врегульовано питання безоплатного доступу викладачів і здобувачів вищої освіти до інфраструктури та інформаційних ресурсів, необхідних для навчання, викладацької та/або наукової діяльності в межах ОП.</a:t>
                      </a:r>
                    </a:p>
                    <a:p>
                      <a:r>
                        <a:rPr lang="uk-UA" sz="1300">
                          <a:effectLst/>
                        </a:rPr>
                        <a:t> </a:t>
                      </a:r>
                    </a:p>
                    <a:p>
                      <a:pPr>
                        <a:tabLst>
                          <a:tab pos="3390900" algn="l"/>
                        </a:tabLst>
                      </a:pPr>
                      <a:r>
                        <a:rPr lang="uk-UA" sz="1300">
                          <a:effectLst/>
                        </a:rPr>
                        <a:t>Перелік додаткових освітніх та інших послуг, порядок надання та оплати (Положення про надання платних послуг, </a:t>
                      </a:r>
                      <a:r>
                        <a:rPr lang="uk-UA" sz="1300">
                          <a:effectLst/>
                          <a:highlight>
                            <a:srgbClr val="FFFFFF"/>
                          </a:highlight>
                        </a:rPr>
                        <a:t>ч.4 ст.73 ЗУ «Про вищу освіту»).</a:t>
                      </a:r>
                      <a:endParaRPr lang="uk-UA" sz="1300">
                        <a:effectLst/>
                      </a:endParaRPr>
                    </a:p>
                    <a:p>
                      <a:r>
                        <a:rPr lang="uk-UA" sz="1300">
                          <a:effectLst/>
                        </a:rPr>
                        <a:t> </a:t>
                      </a:r>
                    </a:p>
                    <a:p>
                      <a:pPr>
                        <a:tabLst>
                          <a:tab pos="3390900" algn="l"/>
                        </a:tabLst>
                      </a:pPr>
                      <a:r>
                        <a:rPr lang="uk-UA" sz="1300">
                          <a:effectLst/>
                        </a:rPr>
                        <a:t>Статут ЗВО (</a:t>
                      </a:r>
                      <a:r>
                        <a:rPr lang="uk-UA" sz="1300">
                          <a:effectLst/>
                          <a:highlight>
                            <a:srgbClr val="FFFFFF"/>
                          </a:highlight>
                        </a:rPr>
                        <a:t>ст.27 ЗУ «Про вищу освіту»)</a:t>
                      </a:r>
                      <a:endParaRPr lang="uk-UA" sz="1300">
                        <a:effectLst/>
                      </a:endParaRPr>
                    </a:p>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41037" marR="41037" marT="0" marB="0"/>
                </a:tc>
                <a:extLst>
                  <a:ext uri="{0D108BD9-81ED-4DB2-BD59-A6C34878D82A}">
                    <a16:rowId xmlns:a16="http://schemas.microsoft.com/office/drawing/2014/main" val="957802500"/>
                  </a:ext>
                </a:extLst>
              </a:tr>
            </a:tbl>
          </a:graphicData>
        </a:graphic>
      </p:graphicFrame>
    </p:spTree>
    <p:extLst>
      <p:ext uri="{BB962C8B-B14F-4D97-AF65-F5344CB8AC3E}">
        <p14:creationId xmlns:p14="http://schemas.microsoft.com/office/powerpoint/2010/main" val="3827977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851E51F8-BB5B-D368-B6E0-6F913BCFFAE1}"/>
              </a:ext>
            </a:extLst>
          </p:cNvPr>
          <p:cNvGraphicFramePr>
            <a:graphicFrameLocks noGrp="1"/>
          </p:cNvGraphicFramePr>
          <p:nvPr>
            <p:extLst>
              <p:ext uri="{D42A27DB-BD31-4B8C-83A1-F6EECF244321}">
                <p14:modId xmlns:p14="http://schemas.microsoft.com/office/powerpoint/2010/main" val="2854766742"/>
              </p:ext>
            </p:extLst>
          </p:nvPr>
        </p:nvGraphicFramePr>
        <p:xfrm>
          <a:off x="0" y="413564"/>
          <a:ext cx="9144000" cy="4861560"/>
        </p:xfrm>
        <a:graphic>
          <a:graphicData uri="http://schemas.openxmlformats.org/drawingml/2006/table">
            <a:tbl>
              <a:tblPr>
                <a:tableStyleId>{616DA210-FB5B-4158-B5E0-FEB733F419BA}</a:tableStyleId>
              </a:tblPr>
              <a:tblGrid>
                <a:gridCol w="1219200">
                  <a:extLst>
                    <a:ext uri="{9D8B030D-6E8A-4147-A177-3AD203B41FA5}">
                      <a16:colId xmlns:a16="http://schemas.microsoft.com/office/drawing/2014/main" val="1105679066"/>
                    </a:ext>
                  </a:extLst>
                </a:gridCol>
                <a:gridCol w="5562600">
                  <a:extLst>
                    <a:ext uri="{9D8B030D-6E8A-4147-A177-3AD203B41FA5}">
                      <a16:colId xmlns:a16="http://schemas.microsoft.com/office/drawing/2014/main" val="1947492577"/>
                    </a:ext>
                  </a:extLst>
                </a:gridCol>
                <a:gridCol w="2362200">
                  <a:extLst>
                    <a:ext uri="{9D8B030D-6E8A-4147-A177-3AD203B41FA5}">
                      <a16:colId xmlns:a16="http://schemas.microsoft.com/office/drawing/2014/main" val="1762132739"/>
                    </a:ext>
                  </a:extLst>
                </a:gridCol>
              </a:tblGrid>
              <a:tr h="4776097">
                <a:tc>
                  <a:txBody>
                    <a:bodyPr/>
                    <a:lstStyle/>
                    <a:p>
                      <a:r>
                        <a:rPr lang="uk-UA" sz="1200">
                          <a:effectLst/>
                        </a:rPr>
                        <a:t>7.3.  </a:t>
                      </a:r>
                      <a:r>
                        <a:rPr lang="uk-UA" sz="1200">
                          <a:effectLst/>
                          <a:highlight>
                            <a:srgbClr val="FFFFFF"/>
                          </a:highlight>
                        </a:rPr>
                        <a:t>Освітнє середовище є безпечним для життя і здоров’я здобувачів вищої освіти, що навчаються за освітньою програмою, та дає можливість задовольнити їхні потреби та інтереси.</a:t>
                      </a:r>
                      <a:endParaRPr lang="uk-UA" sz="1200">
                        <a:effectLst/>
                        <a:latin typeface="Times New Roman" panose="02020603050405020304" pitchFamily="18" charset="0"/>
                        <a:ea typeface="Times New Roman" panose="02020603050405020304" pitchFamily="18" charset="0"/>
                      </a:endParaRPr>
                    </a:p>
                  </a:txBody>
                  <a:tcPr marL="10992" marR="10992" marT="0" marB="0"/>
                </a:tc>
                <a:tc>
                  <a:txBody>
                    <a:bodyPr/>
                    <a:lstStyle/>
                    <a:p>
                      <a:r>
                        <a:rPr lang="uk-UA" sz="1100">
                          <a:effectLst/>
                        </a:rPr>
                        <a:t>п.8) ч.5 ст.40 ЗУ «Про вищу освіту»;  п.2) ч.1 ст.62 ЗУ «Про вищу освіту»;  (для PhD) п.8 Порядку …;  ч.6 ст.25 та ч.2 ст.30 ЗУ «Про освіту» та пп.26,27 Ліцензійних умов провадження освітньої діяльності (в редакції постанови КМУ від 24.03.2021, №365) </a:t>
                      </a:r>
                      <a:r>
                        <a:rPr lang="uk-UA" sz="1100" u="sng">
                          <a:effectLst/>
                          <a:hlinkClick r:id="rId3"/>
                        </a:rPr>
                        <a:t>https://zakon.rada.gov.ua/laws/show/1187-2015-%D0%BF/ed20210620#Text</a:t>
                      </a:r>
                      <a:r>
                        <a:rPr lang="uk-UA" sz="1100" u="sng">
                          <a:effectLst/>
                        </a:rPr>
                        <a:t>; </a:t>
                      </a:r>
                      <a:r>
                        <a:rPr lang="uk-UA" sz="1100">
                          <a:effectLst/>
                        </a:rPr>
                        <a:t> </a:t>
                      </a:r>
                    </a:p>
                    <a:p>
                      <a:r>
                        <a:rPr lang="uk-UA" sz="1100">
                          <a:effectLst/>
                        </a:rPr>
                        <a:t>Кодекс законів про працю України </a:t>
                      </a:r>
                      <a:r>
                        <a:rPr lang="uk-UA" sz="1100" u="sng">
                          <a:effectLst/>
                          <a:hlinkClick r:id="rId4"/>
                        </a:rPr>
                        <a:t>h</a:t>
                      </a:r>
                      <a:r>
                        <a:rPr lang="uk-UA" sz="1100" u="sng">
                          <a:effectLst/>
                          <a:hlinkClick r:id="rId4"/>
                        </a:rPr>
                        <a:t>ttp://zakon0.rada.gov.ua/laws/show/322-08</a:t>
                      </a:r>
                      <a:r>
                        <a:rPr lang="uk-UA" sz="1100" u="sng">
                          <a:effectLst/>
                        </a:rPr>
                        <a:t>;</a:t>
                      </a:r>
                      <a:r>
                        <a:rPr lang="uk-UA" sz="1100">
                          <a:effectLst/>
                        </a:rPr>
                        <a:t> </a:t>
                      </a:r>
                    </a:p>
                    <a:p>
                      <a:r>
                        <a:rPr lang="uk-UA" sz="1100">
                          <a:effectLst/>
                        </a:rPr>
                        <a:t>ЗУ «Про забезпечення санітарного та епідеміологічного благополуччя населення» </a:t>
                      </a:r>
                      <a:r>
                        <a:rPr lang="uk-UA" sz="1100" u="sng">
                          <a:effectLst/>
                          <a:hlinkClick r:id="rId5"/>
                        </a:rPr>
                        <a:t>https://zakon.rada.gov.ua/laws/show/4004-12#Text</a:t>
                      </a:r>
                      <a:r>
                        <a:rPr lang="uk-UA" sz="1100" u="sng">
                          <a:effectLst/>
                        </a:rPr>
                        <a:t>;</a:t>
                      </a:r>
                      <a:r>
                        <a:rPr lang="uk-UA" sz="1100">
                          <a:effectLst/>
                        </a:rPr>
                        <a:t> </a:t>
                      </a:r>
                    </a:p>
                    <a:p>
                      <a:r>
                        <a:rPr lang="uk-UA" sz="1100">
                          <a:effectLst/>
                        </a:rPr>
                        <a:t>ЗУ «Про охорону праці» </a:t>
                      </a:r>
                      <a:r>
                        <a:rPr lang="uk-UA" sz="1100" u="sng">
                          <a:effectLst/>
                          <a:hlinkClick r:id="rId6"/>
                        </a:rPr>
                        <a:t>https://zakon.rada.gov.ua/laws/show/2694-12#Text</a:t>
                      </a:r>
                      <a:r>
                        <a:rPr lang="uk-UA" sz="1100" u="sng">
                          <a:effectLst/>
                        </a:rPr>
                        <a:t>; </a:t>
                      </a:r>
                      <a:r>
                        <a:rPr lang="uk-UA" sz="1100">
                          <a:effectLst/>
                        </a:rPr>
                        <a:t> </a:t>
                      </a:r>
                    </a:p>
                    <a:p>
                      <a:r>
                        <a:rPr lang="uk-UA" sz="1100">
                          <a:effectLst/>
                        </a:rPr>
                        <a:t>Наказ МОНУ від 26.12.2017 №1669 Положення про організацію роботи з охорони праці та безпеки життєдіяльності учасників освітнього процесу в установах і закладах освіти” </a:t>
                      </a:r>
                      <a:r>
                        <a:rPr lang="uk-UA" sz="1100" u="sng">
                          <a:effectLst/>
                          <a:hlinkClick r:id="rId7"/>
                        </a:rPr>
                        <a:t>https://zakon.rada.gov.ua/laws/show/z0100-18#Text</a:t>
                      </a:r>
                      <a:r>
                        <a:rPr lang="uk-UA" sz="1100" u="sng">
                          <a:effectLst/>
                        </a:rPr>
                        <a:t>;</a:t>
                      </a:r>
                      <a:r>
                        <a:rPr lang="uk-UA" sz="1100">
                          <a:effectLst/>
                        </a:rPr>
                        <a:t> </a:t>
                      </a:r>
                    </a:p>
                    <a:p>
                      <a:r>
                        <a:rPr lang="uk-UA" sz="1100">
                          <a:effectLst/>
                        </a:rPr>
                        <a:t>Наказ МОН України від 15.08.2016р. № 974 "Про затвердження Правил пожежної безпеки для навчальних закладів та установ системи освіти України» </a:t>
                      </a:r>
                      <a:r>
                        <a:rPr lang="uk-UA" sz="1100" u="sng">
                          <a:effectLst/>
                          <a:hlinkClick r:id="rId8"/>
                        </a:rPr>
                        <a:t>https://zakon.rada.gov.ua/laws/show/z1229-16#Text</a:t>
                      </a:r>
                      <a:r>
                        <a:rPr lang="uk-UA" sz="1100" u="sng">
                          <a:effectLst/>
                        </a:rPr>
                        <a:t>;</a:t>
                      </a:r>
                      <a:r>
                        <a:rPr lang="uk-UA" sz="1100">
                          <a:effectLst/>
                        </a:rPr>
                        <a:t> </a:t>
                      </a:r>
                    </a:p>
                    <a:p>
                      <a:r>
                        <a:rPr lang="uk-UA" sz="1100">
                          <a:effectLst/>
                        </a:rPr>
                        <a:t>Положення про порядок проведення навчання і перевірки знань з питань охорони праці в закладах, установах, організаціях, підприємствах, підпорядкованих Міністерству освіти і науки України (Наказ МОН України від 18.04.2006 р. N 304, із змінами і доповненнями, внесеними наказом Міністерства освіти і науки України від 22.11.2017 року N 1514) </a:t>
                      </a:r>
                      <a:r>
                        <a:rPr lang="uk-UA" sz="1100" u="sng">
                          <a:effectLst/>
                          <a:hlinkClick r:id="rId9"/>
                        </a:rPr>
                        <a:t>http://zakon3.rada.gov.ua/laws/show/z0806-06</a:t>
                      </a:r>
                      <a:r>
                        <a:rPr lang="uk-UA" sz="1100" u="sng">
                          <a:effectLst/>
                        </a:rPr>
                        <a:t>;</a:t>
                      </a:r>
                      <a:r>
                        <a:rPr lang="uk-UA" sz="1100">
                          <a:effectLst/>
                        </a:rPr>
                        <a:t> </a:t>
                      </a:r>
                    </a:p>
                    <a:p>
                      <a:r>
                        <a:rPr lang="uk-UA" sz="1100">
                          <a:effectLst/>
                        </a:rPr>
                        <a:t>Наказ МОН України від 16.05.2019  № 659 “Про затвердження Положення про порядок розслідування нещасних випадків, що сталися із здобувачами освіти під час освітнього процесу”): </a:t>
                      </a:r>
                      <a:r>
                        <a:rPr lang="uk-UA" sz="1100" u="sng">
                          <a:effectLst/>
                          <a:hlinkClick r:id="rId10"/>
                        </a:rPr>
                        <a:t>https://zakon.rada.gov.ua/laws/show/z0612-19</a:t>
                      </a:r>
                      <a:r>
                        <a:rPr lang="uk-UA" sz="1100" u="sng">
                          <a:effectLst/>
                        </a:rPr>
                        <a:t>;</a:t>
                      </a:r>
                      <a:r>
                        <a:rPr lang="uk-UA" sz="1100">
                          <a:effectLst/>
                        </a:rPr>
                        <a:t> </a:t>
                      </a:r>
                    </a:p>
                    <a:p>
                      <a:r>
                        <a:rPr lang="uk-UA" sz="1100">
                          <a:effectLst/>
                          <a:highlight>
                            <a:srgbClr val="FFFFFF"/>
                          </a:highlight>
                        </a:rPr>
                        <a:t>Лист МОНУ “Щодо організації роботи з охорони праці у вищих навчальних закладах” від 22.12.2016 №1/9-664 </a:t>
                      </a:r>
                      <a:r>
                        <a:rPr lang="uk-UA" sz="1100" u="sng">
                          <a:effectLst/>
                          <a:highlight>
                            <a:srgbClr val="FFFFFF"/>
                          </a:highlight>
                          <a:hlinkClick r:id="rId11"/>
                        </a:rPr>
                        <a:t>http://kb.nuos.edu.ua/repository/data/documents/Post_KMU_ta_MON/List_MON_1_9-664.pdf</a:t>
                      </a:r>
                      <a:r>
                        <a:rPr lang="uk-UA" sz="1100" u="sng">
                          <a:effectLst/>
                          <a:highlight>
                            <a:srgbClr val="FFFFFF"/>
                          </a:highlight>
                        </a:rPr>
                        <a:t>;</a:t>
                      </a:r>
                      <a:r>
                        <a:rPr lang="uk-UA" sz="1100">
                          <a:effectLst/>
                        </a:rPr>
                        <a:t> </a:t>
                      </a:r>
                    </a:p>
                    <a:p>
                      <a:r>
                        <a:rPr lang="uk-UA" sz="1100">
                          <a:effectLst/>
                        </a:rPr>
                        <a:t>Лист ІМЗО від 16.12.2015, №2.1/10-1216 “Про використання Методичних матеріалів «Підготовка вищого навчального закладу до нового навчального року з питань охорони праці, безпеки життєдіяльності» </a:t>
                      </a:r>
                      <a:r>
                        <a:rPr lang="uk-UA" sz="1100" u="sng">
                          <a:effectLst/>
                          <a:hlinkClick r:id="rId12"/>
                        </a:rPr>
                        <a:t>https://bit.ly/3CDCAIc</a:t>
                      </a:r>
                      <a:endParaRPr lang="uk-UA" sz="1100">
                        <a:effectLst/>
                      </a:endParaRPr>
                    </a:p>
                    <a:p>
                      <a:r>
                        <a:rPr lang="uk-UA" sz="1100">
                          <a:effectLst/>
                        </a:rPr>
                        <a:t> </a:t>
                      </a:r>
                      <a:endParaRPr lang="uk-UA" sz="1200">
                        <a:effectLst/>
                        <a:latin typeface="Times New Roman" panose="02020603050405020304" pitchFamily="18" charset="0"/>
                        <a:ea typeface="Times New Roman" panose="02020603050405020304" pitchFamily="18" charset="0"/>
                      </a:endParaRPr>
                    </a:p>
                  </a:txBody>
                  <a:tcPr marL="10992" marR="10992" marT="0" marB="0"/>
                </a:tc>
                <a:tc>
                  <a:txBody>
                    <a:bodyPr/>
                    <a:lstStyle/>
                    <a:p>
                      <a:r>
                        <a:rPr lang="uk-UA" sz="1200">
                          <a:effectLst/>
                        </a:rPr>
                        <a:t>Внутрішні документи, які гарантують безпеку освітнього середовища для життя та здоров’я здобувачів освіти (як фізичного, так і психологічного), визначають правила та інструкції з охорони праці, техніки безпеки, виробничої санітарії, протипожежної безпеки.  </a:t>
                      </a:r>
                    </a:p>
                    <a:p>
                      <a:r>
                        <a:rPr lang="uk-UA" sz="1200">
                          <a:effectLst/>
                        </a:rPr>
                        <a:t> </a:t>
                      </a:r>
                    </a:p>
                    <a:p>
                      <a:r>
                        <a:rPr lang="uk-UA" sz="1200">
                          <a:effectLst/>
                        </a:rPr>
                        <a:t>Перелік документів, що регулюють питання охорони праці, безпеки життєдіяльності у ЗВО, наведено у листі ІМЗО від 16.12.2015, №2.1/10-1216 “Про використання Методичних матеріалів «Підготовка вищого навчального закладу до нового навчального року з питань охорони праці, безпеки життєдіяльності»</a:t>
                      </a:r>
                    </a:p>
                    <a:p>
                      <a:r>
                        <a:rPr lang="uk-UA" sz="1200" u="sng">
                          <a:effectLst/>
                          <a:hlinkClick r:id="rId12"/>
                        </a:rPr>
                        <a:t>https://bit.ly/3CDCAIc</a:t>
                      </a:r>
                      <a:r>
                        <a:rPr lang="uk-UA" sz="1200">
                          <a:effectLst/>
                        </a:rPr>
                        <a:t> (Розділ ІІ-IV)</a:t>
                      </a:r>
                    </a:p>
                    <a:p>
                      <a:r>
                        <a:rPr lang="uk-UA" sz="1200">
                          <a:effectLst/>
                        </a:rPr>
                        <a:t> </a:t>
                      </a: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10992" marR="10992" marT="0" marB="0"/>
                </a:tc>
                <a:extLst>
                  <a:ext uri="{0D108BD9-81ED-4DB2-BD59-A6C34878D82A}">
                    <a16:rowId xmlns:a16="http://schemas.microsoft.com/office/drawing/2014/main" val="4231983622"/>
                  </a:ext>
                </a:extLst>
              </a:tr>
            </a:tbl>
          </a:graphicData>
        </a:graphic>
      </p:graphicFrame>
    </p:spTree>
    <p:extLst>
      <p:ext uri="{BB962C8B-B14F-4D97-AF65-F5344CB8AC3E}">
        <p14:creationId xmlns:p14="http://schemas.microsoft.com/office/powerpoint/2010/main" val="459208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786ABA15-D0A4-9847-E800-A4637D9539BA}"/>
              </a:ext>
            </a:extLst>
          </p:cNvPr>
          <p:cNvGraphicFramePr>
            <a:graphicFrameLocks noGrp="1"/>
          </p:cNvGraphicFramePr>
          <p:nvPr>
            <p:extLst>
              <p:ext uri="{D42A27DB-BD31-4B8C-83A1-F6EECF244321}">
                <p14:modId xmlns:p14="http://schemas.microsoft.com/office/powerpoint/2010/main" val="3588308940"/>
              </p:ext>
            </p:extLst>
          </p:nvPr>
        </p:nvGraphicFramePr>
        <p:xfrm>
          <a:off x="152400" y="487224"/>
          <a:ext cx="8991600" cy="4446726"/>
        </p:xfrm>
        <a:graphic>
          <a:graphicData uri="http://schemas.openxmlformats.org/drawingml/2006/table">
            <a:tbl>
              <a:tblPr>
                <a:tableStyleId>{616DA210-FB5B-4158-B5E0-FEB733F419BA}</a:tableStyleId>
              </a:tblPr>
              <a:tblGrid>
                <a:gridCol w="1472762">
                  <a:extLst>
                    <a:ext uri="{9D8B030D-6E8A-4147-A177-3AD203B41FA5}">
                      <a16:colId xmlns:a16="http://schemas.microsoft.com/office/drawing/2014/main" val="783436943"/>
                    </a:ext>
                  </a:extLst>
                </a:gridCol>
                <a:gridCol w="4470838">
                  <a:extLst>
                    <a:ext uri="{9D8B030D-6E8A-4147-A177-3AD203B41FA5}">
                      <a16:colId xmlns:a16="http://schemas.microsoft.com/office/drawing/2014/main" val="2226054811"/>
                    </a:ext>
                  </a:extLst>
                </a:gridCol>
                <a:gridCol w="3048000">
                  <a:extLst>
                    <a:ext uri="{9D8B030D-6E8A-4147-A177-3AD203B41FA5}">
                      <a16:colId xmlns:a16="http://schemas.microsoft.com/office/drawing/2014/main" val="1858123303"/>
                    </a:ext>
                  </a:extLst>
                </a:gridCol>
              </a:tblGrid>
              <a:tr h="4446726">
                <a:tc>
                  <a:txBody>
                    <a:bodyPr/>
                    <a:lstStyle/>
                    <a:p>
                      <a:r>
                        <a:rPr lang="uk-UA" sz="1300">
                          <a:effectLst/>
                        </a:rPr>
                        <a:t>7.4.  </a:t>
                      </a:r>
                      <a:r>
                        <a:rPr lang="uk-UA" sz="1300">
                          <a:effectLst/>
                          <a:highlight>
                            <a:srgbClr val="FFFFFF"/>
                          </a:highlight>
                        </a:rPr>
                        <a:t>Заклад вищої освіти забезпечує освітню, організаційну, інформаційну, консультативну та соціальну підтримку здобувачів вищої освіти, що навчаються за освітньою програмою.</a:t>
                      </a:r>
                      <a:endParaRPr lang="uk-UA" sz="1300">
                        <a:effectLst/>
                        <a:latin typeface="Times New Roman" panose="02020603050405020304" pitchFamily="18" charset="0"/>
                        <a:ea typeface="Times New Roman" panose="02020603050405020304" pitchFamily="18" charset="0"/>
                      </a:endParaRPr>
                    </a:p>
                  </a:txBody>
                  <a:tcPr marL="27358" marR="27358" marT="0" marB="0"/>
                </a:tc>
                <a:tc>
                  <a:txBody>
                    <a:bodyPr/>
                    <a:lstStyle/>
                    <a:p>
                      <a:r>
                        <a:rPr lang="uk-UA" sz="1300">
                          <a:effectLst/>
                        </a:rPr>
                        <a:t>ч.6 ст.41 ЗУ «Про вищу освіту»</a:t>
                      </a:r>
                    </a:p>
                    <a:p>
                      <a:r>
                        <a:rPr lang="uk-UA" sz="1300">
                          <a:effectLst/>
                        </a:rPr>
                        <a:t>ч.1 ст.62 ЗУ «Про вищу освіту»</a:t>
                      </a:r>
                    </a:p>
                    <a:p>
                      <a:r>
                        <a:rPr lang="uk-UA" sz="1300">
                          <a:effectLst/>
                        </a:rPr>
                        <a:t>п.6) ч.2 с.16 «Про вищу освіту»</a:t>
                      </a:r>
                    </a:p>
                    <a:p>
                      <a:r>
                        <a:rPr lang="uk-UA" sz="1300">
                          <a:effectLst/>
                        </a:rPr>
                        <a:t> </a:t>
                      </a:r>
                    </a:p>
                    <a:p>
                      <a:r>
                        <a:rPr lang="uk-UA" sz="1300">
                          <a:effectLst/>
                        </a:rPr>
                        <a:t>(для PhD) п.8 Порядку …</a:t>
                      </a:r>
                    </a:p>
                    <a:p>
                      <a:r>
                        <a:rPr lang="uk-UA" sz="1300">
                          <a:effectLst/>
                        </a:rPr>
                        <a:t> </a:t>
                      </a:r>
                    </a:p>
                    <a:p>
                      <a:r>
                        <a:rPr lang="uk-UA" sz="1300" u="none" strike="noStrike">
                          <a:effectLst/>
                          <a:hlinkClick r:id="rId3"/>
                        </a:rPr>
                        <a:t>Постанова КМУ від 28 грудня 2016 р. №1050 «Деякі питання стипендіального забезпечення»</a:t>
                      </a:r>
                      <a:r>
                        <a:rPr lang="uk-UA" sz="1300">
                          <a:effectLst/>
                        </a:rPr>
                        <a:t> </a:t>
                      </a:r>
                      <a:r>
                        <a:rPr lang="uk-UA" sz="1300" u="sng">
                          <a:effectLst/>
                          <a:hlinkClick r:id="rId4"/>
                        </a:rPr>
                        <a:t>https://zakon.rada.gov.ua/laws/show/1050-2016-%D0%BF#Text</a:t>
                      </a:r>
                      <a:endParaRPr lang="uk-UA" sz="1300">
                        <a:effectLst/>
                      </a:endParaRPr>
                    </a:p>
                    <a:p>
                      <a:r>
                        <a:rPr lang="uk-UA" sz="1300">
                          <a:effectLst/>
                        </a:rPr>
                        <a:t> </a:t>
                      </a:r>
                    </a:p>
                    <a:p>
                      <a:r>
                        <a:rPr lang="uk-UA" sz="1300" u="none" strike="noStrike">
                          <a:effectLst/>
                          <a:hlinkClick r:id="rId5"/>
                        </a:rPr>
                        <a:t>Постанова КМУ від 28 грудня 2016 р. №1047 «Деякі питання виплати соціальних стипендій студентам (курсантам) вищих навчальних закладів»</a:t>
                      </a:r>
                      <a:r>
                        <a:rPr lang="uk-UA" sz="1300">
                          <a:effectLst/>
                        </a:rPr>
                        <a:t> </a:t>
                      </a:r>
                      <a:r>
                        <a:rPr lang="uk-UA" sz="1300" u="sng">
                          <a:effectLst/>
                          <a:hlinkClick r:id="rId6"/>
                        </a:rPr>
                        <a:t>https://zakon.rada.gov.ua/laws/show/1045-2016-%D0%BF#Text</a:t>
                      </a:r>
                      <a:endParaRPr lang="uk-UA" sz="1300">
                        <a:effectLst/>
                      </a:endParaRPr>
                    </a:p>
                    <a:p>
                      <a:r>
                        <a:rPr lang="uk-UA" sz="1300">
                          <a:effectLst/>
                        </a:rPr>
                        <a:t> </a:t>
                      </a:r>
                    </a:p>
                    <a:p>
                      <a:r>
                        <a:rPr lang="uk-UA" sz="1300">
                          <a:effectLst/>
                        </a:rPr>
                        <a:t>Положення про психологічну службу у системі освіти України (Наказ Міністерства освіти і науки України 22 травня 2018 року N 509) </a:t>
                      </a:r>
                      <a:r>
                        <a:rPr lang="uk-UA" sz="1300" u="sng">
                          <a:effectLst/>
                          <a:hlinkClick r:id="rId7"/>
                        </a:rPr>
                        <a:t>https://zakon.rada.gov.ua/laws/show/z0885-18#Text</a:t>
                      </a:r>
                      <a:endParaRPr lang="uk-UA" sz="1300">
                        <a:effectLst/>
                      </a:endParaRPr>
                    </a:p>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27358" marR="27358" marT="0" marB="0"/>
                </a:tc>
                <a:tc>
                  <a:txBody>
                    <a:bodyPr/>
                    <a:lstStyle/>
                    <a:p>
                      <a:r>
                        <a:rPr lang="uk-UA" sz="1300">
                          <a:effectLst/>
                        </a:rPr>
                        <a:t>Внутрішні документи, які:</a:t>
                      </a:r>
                    </a:p>
                    <a:p>
                      <a:r>
                        <a:rPr lang="uk-UA" sz="1300">
                          <a:effectLst/>
                        </a:rPr>
                        <a:t>- визначають механізми, правила надання </a:t>
                      </a:r>
                      <a:r>
                        <a:rPr lang="uk-UA" sz="1300">
                          <a:effectLst/>
                          <a:highlight>
                            <a:srgbClr val="FFFFFF"/>
                          </a:highlight>
                        </a:rPr>
                        <a:t>освітньої, організаційної, інформаційної, консультативної та соціальної підтримки, її зміст вимоги;</a:t>
                      </a:r>
                      <a:endParaRPr lang="uk-UA" sz="1300">
                        <a:effectLst/>
                      </a:endParaRPr>
                    </a:p>
                    <a:p>
                      <a:r>
                        <a:rPr lang="uk-UA" sz="1300">
                          <a:effectLst/>
                          <a:highlight>
                            <a:srgbClr val="FFFFFF"/>
                          </a:highlight>
                        </a:rPr>
                        <a:t>- регулюють питання організації роботи відповідних структурних підрозділів;</a:t>
                      </a:r>
                      <a:endParaRPr lang="uk-UA" sz="1300">
                        <a:effectLst/>
                      </a:endParaRPr>
                    </a:p>
                    <a:p>
                      <a:r>
                        <a:rPr lang="uk-UA" sz="1300">
                          <a:effectLst/>
                          <a:highlight>
                            <a:srgbClr val="FFFFFF"/>
                          </a:highlight>
                        </a:rPr>
                        <a:t>- регулюють питання стипендіального забезпечення;</a:t>
                      </a:r>
                      <a:endParaRPr lang="uk-UA" sz="1300">
                        <a:effectLst/>
                      </a:endParaRPr>
                    </a:p>
                    <a:p>
                      <a:r>
                        <a:rPr lang="uk-UA" sz="1300">
                          <a:effectLst/>
                          <a:highlight>
                            <a:srgbClr val="FFFFFF"/>
                          </a:highlight>
                        </a:rPr>
                        <a:t>- визначають процедури для соціальної адаптації студентів-першокурсників;</a:t>
                      </a:r>
                      <a:endParaRPr lang="uk-UA" sz="1300">
                        <a:effectLst/>
                      </a:endParaRPr>
                    </a:p>
                    <a:p>
                      <a:r>
                        <a:rPr lang="uk-UA" sz="1300">
                          <a:effectLst/>
                          <a:highlight>
                            <a:srgbClr val="FFFFFF"/>
                          </a:highlight>
                        </a:rPr>
                        <a:t>- унормовують порядок створення і функціонування (структуру та організаційні механізми діяльності: завдання, напрями, права та обов’язки членів, фінансування та матеріальне забезпечення) наукового товариства студентів </a:t>
                      </a:r>
                      <a:r>
                        <a:rPr lang="uk-UA" sz="1300">
                          <a:effectLst/>
                        </a:rPr>
                        <a:t>(курсантів, слухачів), аспірантів, докторантів і молодих вчених (ст.41 ЗУ «Про вищу освіту»</a:t>
                      </a:r>
                    </a:p>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27358" marR="27358" marT="0" marB="0"/>
                </a:tc>
                <a:extLst>
                  <a:ext uri="{0D108BD9-81ED-4DB2-BD59-A6C34878D82A}">
                    <a16:rowId xmlns:a16="http://schemas.microsoft.com/office/drawing/2014/main" val="3892557960"/>
                  </a:ext>
                </a:extLst>
              </a:tr>
            </a:tbl>
          </a:graphicData>
        </a:graphic>
      </p:graphicFrame>
    </p:spTree>
    <p:extLst>
      <p:ext uri="{BB962C8B-B14F-4D97-AF65-F5344CB8AC3E}">
        <p14:creationId xmlns:p14="http://schemas.microsoft.com/office/powerpoint/2010/main" val="1501742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D815C41B-5C69-F763-22B0-EDD2C9602958}"/>
              </a:ext>
            </a:extLst>
          </p:cNvPr>
          <p:cNvGraphicFramePr>
            <a:graphicFrameLocks noGrp="1"/>
          </p:cNvGraphicFramePr>
          <p:nvPr>
            <p:extLst>
              <p:ext uri="{D42A27DB-BD31-4B8C-83A1-F6EECF244321}">
                <p14:modId xmlns:p14="http://schemas.microsoft.com/office/powerpoint/2010/main" val="278928242"/>
              </p:ext>
            </p:extLst>
          </p:nvPr>
        </p:nvGraphicFramePr>
        <p:xfrm>
          <a:off x="152400" y="487224"/>
          <a:ext cx="8839200" cy="4480560"/>
        </p:xfrm>
        <a:graphic>
          <a:graphicData uri="http://schemas.openxmlformats.org/drawingml/2006/table">
            <a:tbl>
              <a:tblPr>
                <a:tableStyleId>{616DA210-FB5B-4158-B5E0-FEB733F419BA}</a:tableStyleId>
              </a:tblPr>
              <a:tblGrid>
                <a:gridCol w="1537268">
                  <a:extLst>
                    <a:ext uri="{9D8B030D-6E8A-4147-A177-3AD203B41FA5}">
                      <a16:colId xmlns:a16="http://schemas.microsoft.com/office/drawing/2014/main" val="2092234582"/>
                    </a:ext>
                  </a:extLst>
                </a:gridCol>
                <a:gridCol w="4558732">
                  <a:extLst>
                    <a:ext uri="{9D8B030D-6E8A-4147-A177-3AD203B41FA5}">
                      <a16:colId xmlns:a16="http://schemas.microsoft.com/office/drawing/2014/main" val="2623277801"/>
                    </a:ext>
                  </a:extLst>
                </a:gridCol>
                <a:gridCol w="2743200">
                  <a:extLst>
                    <a:ext uri="{9D8B030D-6E8A-4147-A177-3AD203B41FA5}">
                      <a16:colId xmlns:a16="http://schemas.microsoft.com/office/drawing/2014/main" val="2995744649"/>
                    </a:ext>
                  </a:extLst>
                </a:gridCol>
              </a:tblGrid>
              <a:tr h="4370526">
                <a:tc>
                  <a:txBody>
                    <a:bodyPr/>
                    <a:lstStyle/>
                    <a:p>
                      <a:r>
                        <a:rPr lang="uk-UA" sz="1400">
                          <a:effectLst/>
                        </a:rPr>
                        <a:t>7.5.  </a:t>
                      </a:r>
                      <a:r>
                        <a:rPr lang="uk-UA" sz="1400">
                          <a:effectLst/>
                          <a:highlight>
                            <a:srgbClr val="FFFFFF"/>
                          </a:highlight>
                        </a:rPr>
                        <a:t>Заклад вищої освіти створює достатні умови щодо реалізації права на освіту для осіб з особливими освітніми потребами, які навчаються за освітньою програмою.</a:t>
                      </a:r>
                      <a:endParaRPr lang="uk-UA" sz="1400">
                        <a:effectLst/>
                        <a:latin typeface="Times New Roman" panose="02020603050405020304" pitchFamily="18" charset="0"/>
                        <a:ea typeface="Times New Roman" panose="02020603050405020304" pitchFamily="18" charset="0"/>
                      </a:endParaRPr>
                    </a:p>
                  </a:txBody>
                  <a:tcPr marL="30778" marR="30778" marT="0" marB="0"/>
                </a:tc>
                <a:tc>
                  <a:txBody>
                    <a:bodyPr/>
                    <a:lstStyle/>
                    <a:p>
                      <a:r>
                        <a:rPr lang="uk-UA" sz="1400">
                          <a:effectLst/>
                        </a:rPr>
                        <a:t>п.3) ч.3 ст.32 ЗУ «Про вищу освіту»</a:t>
                      </a:r>
                    </a:p>
                    <a:p>
                      <a:r>
                        <a:rPr lang="uk-UA" sz="1400">
                          <a:effectLst/>
                        </a:rPr>
                        <a:t>п.6) ч.1 ст.62 ЗУ «Про вищу освіту»</a:t>
                      </a:r>
                    </a:p>
                    <a:p>
                      <a:r>
                        <a:rPr lang="uk-UA" sz="1400">
                          <a:effectLst/>
                        </a:rPr>
                        <a:t>ч.3,4 ст.19 ЗУ «Про освіту»</a:t>
                      </a:r>
                    </a:p>
                    <a:p>
                      <a:r>
                        <a:rPr lang="uk-UA" sz="1400">
                          <a:effectLst/>
                        </a:rPr>
                        <a:t> </a:t>
                      </a:r>
                    </a:p>
                    <a:p>
                      <a:r>
                        <a:rPr lang="uk-UA" sz="1400">
                          <a:effectLst/>
                        </a:rPr>
                        <a:t>Постанова КМУ від 10.07.2019 «</a:t>
                      </a:r>
                      <a:r>
                        <a:rPr lang="uk-UA" sz="1400">
                          <a:effectLst/>
                          <a:highlight>
                            <a:srgbClr val="FFFFFF"/>
                          </a:highlight>
                        </a:rPr>
                        <a:t>Про затвердження Порядку організації інклюзивного навчання у закладах вищої освіти</a:t>
                      </a:r>
                      <a:r>
                        <a:rPr lang="uk-UA" sz="1400">
                          <a:effectLst/>
                        </a:rPr>
                        <a:t>» </a:t>
                      </a:r>
                      <a:r>
                        <a:rPr lang="uk-UA" sz="1400" u="sng">
                          <a:effectLst/>
                          <a:hlinkClick r:id="rId3"/>
                        </a:rPr>
                        <a:t>https://zakon.rada.gov.ua/laws/show/635-2019-%D0%BF#Text</a:t>
                      </a:r>
                      <a:endParaRPr lang="uk-UA" sz="1400">
                        <a:effectLst/>
                      </a:endParaRPr>
                    </a:p>
                    <a:p>
                      <a:r>
                        <a:rPr lang="uk-UA" sz="1400">
                          <a:effectLst/>
                        </a:rPr>
                        <a:t> </a:t>
                      </a:r>
                    </a:p>
                    <a:p>
                      <a:r>
                        <a:rPr lang="uk-UA" sz="1400">
                          <a:effectLst/>
                        </a:rPr>
                        <a:t>Лист Департаменту атестації кадрів вищої кваліфікації та ліцензування МОНУ «Про необхідність забезпечення доступності навчальних приміщень» від 07.11.2018 №6.7-1120 </a:t>
                      </a:r>
                      <a:r>
                        <a:rPr lang="uk-UA" sz="1400" u="sng">
                          <a:effectLst/>
                          <a:hlinkClick r:id="rId4"/>
                        </a:rPr>
                        <a:t>https://mon.gov.ua/ua/npa/list-departamentu-atestaciyi-kadriv-vishoyi-kvalifikaciyi-ta-licenzuvannya-ministerstva-osviti-i-nauki-ukrayini-vid-07112018-67-1120</a:t>
                      </a:r>
                      <a:endParaRPr lang="uk-UA" sz="1400">
                        <a:effectLst/>
                      </a:endParaRPr>
                    </a:p>
                    <a:p>
                      <a:r>
                        <a:rPr lang="uk-UA" sz="1400">
                          <a:effectLst/>
                        </a:rPr>
                        <a:t> </a:t>
                      </a:r>
                    </a:p>
                    <a:p>
                      <a:r>
                        <a:rPr lang="uk-UA" sz="1400">
                          <a:effectLst/>
                        </a:rPr>
                        <a:t>п.25 Ліцензійних умов провадження освітньої діяльності (в редакції постанови КМУ від 24.03.2021, №365) </a:t>
                      </a:r>
                      <a:r>
                        <a:rPr lang="uk-UA" sz="1400" u="sng">
                          <a:effectLst/>
                          <a:hlinkClick r:id="rId5"/>
                        </a:rPr>
                        <a:t>https://zakon.rada.gov.ua/laws/show/1187-2015-%D0%BF/ed20210620#Text</a:t>
                      </a:r>
                      <a:endParaRPr lang="uk-UA" sz="1400">
                        <a:effectLst/>
                      </a:endParaRP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30778" marR="30778" marT="0" marB="0"/>
                </a:tc>
                <a:tc>
                  <a:txBody>
                    <a:bodyPr/>
                    <a:lstStyle/>
                    <a:p>
                      <a:r>
                        <a:rPr lang="uk-UA" sz="1400">
                          <a:effectLst/>
                        </a:rPr>
                        <a:t>Документ ЗВО, в якому висвітлено Умови доступності закладу освіти для навчання осіб з особливими освітніми потребами (ч.2 ст.30 ЗУ «Про освіту»)</a:t>
                      </a:r>
                    </a:p>
                    <a:p>
                      <a:r>
                        <a:rPr lang="uk-UA" sz="1400">
                          <a:effectLst/>
                        </a:rPr>
                        <a:t> </a:t>
                      </a:r>
                    </a:p>
                    <a:p>
                      <a:r>
                        <a:rPr lang="uk-UA" sz="1400">
                          <a:effectLst/>
                        </a:rPr>
                        <a:t>Внутрішні документи ЗВО, які: </a:t>
                      </a:r>
                    </a:p>
                    <a:p>
                      <a:r>
                        <a:rPr lang="uk-UA" sz="1400">
                          <a:effectLst/>
                        </a:rPr>
                        <a:t>- встановлюють вимоги для реалізації </a:t>
                      </a:r>
                      <a:r>
                        <a:rPr lang="uk-UA" sz="1400">
                          <a:effectLst/>
                          <a:highlight>
                            <a:srgbClr val="FFFFFF"/>
                          </a:highlight>
                        </a:rPr>
                        <a:t>права на освіту для осіб з особливими освітніми потребами; </a:t>
                      </a:r>
                      <a:endParaRPr lang="uk-UA" sz="1400">
                        <a:effectLst/>
                      </a:endParaRPr>
                    </a:p>
                    <a:p>
                      <a:r>
                        <a:rPr lang="uk-UA" sz="1400">
                          <a:effectLst/>
                          <a:highlight>
                            <a:srgbClr val="FFFFFF"/>
                          </a:highlight>
                        </a:rPr>
                        <a:t>- визначають програму заходів </a:t>
                      </a:r>
                      <a:r>
                        <a:rPr lang="uk-UA" sz="1400">
                          <a:effectLst/>
                        </a:rPr>
                        <a:t>для забезпечення доступності закладу освіти для навчання осіб з особливими освітніми потребами;</a:t>
                      </a:r>
                      <a:r>
                        <a:rPr lang="uk-UA" sz="1400">
                          <a:effectLst/>
                          <a:highlight>
                            <a:srgbClr val="FFFFFF"/>
                          </a:highlight>
                        </a:rPr>
                        <a:t> </a:t>
                      </a:r>
                      <a:endParaRPr lang="uk-UA" sz="1400">
                        <a:effectLst/>
                      </a:endParaRPr>
                    </a:p>
                    <a:p>
                      <a:r>
                        <a:rPr lang="uk-UA" sz="1400">
                          <a:effectLst/>
                          <a:highlight>
                            <a:srgbClr val="FFFFFF"/>
                          </a:highlight>
                        </a:rPr>
                        <a:t>- визначають </a:t>
                      </a:r>
                      <a:r>
                        <a:rPr lang="uk-UA" sz="1400">
                          <a:effectLst/>
                        </a:rPr>
                        <a:t> Порядок надання допомоги особам з інвалідністю та іншим маломобільним групам населення</a:t>
                      </a: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30778" marR="30778" marT="0" marB="0"/>
                </a:tc>
                <a:extLst>
                  <a:ext uri="{0D108BD9-81ED-4DB2-BD59-A6C34878D82A}">
                    <a16:rowId xmlns:a16="http://schemas.microsoft.com/office/drawing/2014/main" val="179050095"/>
                  </a:ext>
                </a:extLst>
              </a:tr>
            </a:tbl>
          </a:graphicData>
        </a:graphic>
      </p:graphicFrame>
    </p:spTree>
    <p:extLst>
      <p:ext uri="{BB962C8B-B14F-4D97-AF65-F5344CB8AC3E}">
        <p14:creationId xmlns:p14="http://schemas.microsoft.com/office/powerpoint/2010/main" val="1116445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DFE3D9FD-D927-5A6B-64D4-0E20C43BB465}"/>
              </a:ext>
            </a:extLst>
          </p:cNvPr>
          <p:cNvGraphicFramePr>
            <a:graphicFrameLocks noGrp="1"/>
          </p:cNvGraphicFramePr>
          <p:nvPr>
            <p:extLst>
              <p:ext uri="{D42A27DB-BD31-4B8C-83A1-F6EECF244321}">
                <p14:modId xmlns:p14="http://schemas.microsoft.com/office/powerpoint/2010/main" val="691555621"/>
              </p:ext>
            </p:extLst>
          </p:nvPr>
        </p:nvGraphicFramePr>
        <p:xfrm>
          <a:off x="152400" y="588010"/>
          <a:ext cx="8915400" cy="448056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971160160"/>
                    </a:ext>
                  </a:extLst>
                </a:gridCol>
                <a:gridCol w="3962400">
                  <a:extLst>
                    <a:ext uri="{9D8B030D-6E8A-4147-A177-3AD203B41FA5}">
                      <a16:colId xmlns:a16="http://schemas.microsoft.com/office/drawing/2014/main" val="3680860647"/>
                    </a:ext>
                  </a:extLst>
                </a:gridCol>
                <a:gridCol w="3200400">
                  <a:extLst>
                    <a:ext uri="{9D8B030D-6E8A-4147-A177-3AD203B41FA5}">
                      <a16:colId xmlns:a16="http://schemas.microsoft.com/office/drawing/2014/main" val="3647958105"/>
                    </a:ext>
                  </a:extLst>
                </a:gridCol>
              </a:tblGrid>
              <a:tr h="4422140">
                <a:tc>
                  <a:txBody>
                    <a:bodyPr/>
                    <a:lstStyle/>
                    <a:p>
                      <a:r>
                        <a:rPr lang="uk-UA" sz="1400">
                          <a:effectLst/>
                        </a:rPr>
                        <a:t>7.6.  </a:t>
                      </a:r>
                      <a:r>
                        <a:rPr lang="uk-UA" sz="1400">
                          <a:effectLst/>
                          <a:highlight>
                            <a:srgbClr val="FFFFFF"/>
                          </a:highlight>
                        </a:rPr>
                        <a:t>Наявні чіткі і зрозумілі політика та процедури вирішення конфліктних ситуацій (зокрема пов’язаних із сексуальними домаганнями, дискримінацією та/або корупцією тощо), які є доступними для всіх учасників освітнього процесу та яких послідовно дотримуються під час реалізації освітньої програми.</a:t>
                      </a:r>
                      <a:endParaRPr lang="uk-UA" sz="1400">
                        <a:effectLst/>
                        <a:latin typeface="Times New Roman" panose="02020603050405020304" pitchFamily="18" charset="0"/>
                        <a:ea typeface="Times New Roman" panose="02020603050405020304" pitchFamily="18" charset="0"/>
                      </a:endParaRPr>
                    </a:p>
                  </a:txBody>
                  <a:tcPr marL="37306" marR="37306" marT="0" marB="0"/>
                </a:tc>
                <a:tc>
                  <a:txBody>
                    <a:bodyPr/>
                    <a:lstStyle/>
                    <a:p>
                      <a:r>
                        <a:rPr lang="uk-UA" sz="1400">
                          <a:effectLst/>
                        </a:rPr>
                        <a:t>ЗУ «Про засади запобігання та протидії дискримінації в Україні» </a:t>
                      </a:r>
                      <a:r>
                        <a:rPr lang="uk-UA" sz="1400" u="sng">
                          <a:effectLst/>
                          <a:hlinkClick r:id="rId3"/>
                        </a:rPr>
                        <a:t>https://zakon.rada.gov.ua/laws/show/5207-17#Text</a:t>
                      </a:r>
                      <a:endParaRPr lang="uk-UA" sz="1400">
                        <a:effectLst/>
                      </a:endParaRPr>
                    </a:p>
                    <a:p>
                      <a:r>
                        <a:rPr lang="uk-UA" sz="1400">
                          <a:effectLst/>
                        </a:rPr>
                        <a:t> </a:t>
                      </a:r>
                    </a:p>
                    <a:p>
                      <a:r>
                        <a:rPr lang="uk-UA" sz="1400">
                          <a:effectLst/>
                        </a:rPr>
                        <a:t>ЗУ «Про забезпечення рівних прав та можливостей жінок і чоловіків» </a:t>
                      </a:r>
                      <a:r>
                        <a:rPr lang="uk-UA" sz="1400" u="sng">
                          <a:effectLst/>
                          <a:hlinkClick r:id="rId4"/>
                        </a:rPr>
                        <a:t>https://zakon.rada.gov.ua/laws/show/2866-15#Text</a:t>
                      </a:r>
                      <a:endParaRPr lang="uk-UA" sz="1400">
                        <a:effectLst/>
                      </a:endParaRPr>
                    </a:p>
                    <a:p>
                      <a:r>
                        <a:rPr lang="uk-UA" sz="1400">
                          <a:effectLst/>
                        </a:rPr>
                        <a:t> </a:t>
                      </a:r>
                    </a:p>
                    <a:p>
                      <a:r>
                        <a:rPr lang="uk-UA" sz="1400">
                          <a:effectLst/>
                        </a:rPr>
                        <a:t>ЗУ «Про запобігання корупції» </a:t>
                      </a:r>
                      <a:r>
                        <a:rPr lang="uk-UA" sz="1400" u="sng">
                          <a:effectLst/>
                          <a:hlinkClick r:id="rId5"/>
                        </a:rPr>
                        <a:t>https://zakon.rada.gov.ua/laws/show/1700-18#Text</a:t>
                      </a:r>
                      <a:endParaRPr lang="uk-UA" sz="1400">
                        <a:effectLst/>
                      </a:endParaRPr>
                    </a:p>
                    <a:p>
                      <a:r>
                        <a:rPr lang="uk-UA" sz="1400">
                          <a:effectLst/>
                        </a:rPr>
                        <a:t> </a:t>
                      </a:r>
                    </a:p>
                    <a:p>
                      <a:r>
                        <a:rPr lang="uk-UA" sz="1400">
                          <a:effectLst/>
                        </a:rPr>
                        <a:t>Методичні рекомендації щодо запобігання і врегулювання конфлікту інтересів, затверджених рішенням Національного агентства з питань запобігання корупції від 29.09.2017 р. № 839 </a:t>
                      </a:r>
                      <a:r>
                        <a:rPr lang="uk-UA" sz="1400" u="sng">
                          <a:effectLst/>
                          <a:hlinkClick r:id="rId6"/>
                        </a:rPr>
                        <a:t>https://nazk.gov.ua/uk/documents/rishennya-vid-29-09-2017-839-pro-zatverdzhennya-metodychnyh-rekomendatsij-shhodo-zapobigannya-ta-vregulyuvannya-konfliktu-interesiv/</a:t>
                      </a:r>
                      <a:endParaRPr lang="uk-UA" sz="1400">
                        <a:effectLst/>
                        <a:latin typeface="Times New Roman" panose="02020603050405020304" pitchFamily="18" charset="0"/>
                        <a:ea typeface="Times New Roman" panose="02020603050405020304" pitchFamily="18" charset="0"/>
                      </a:endParaRPr>
                    </a:p>
                  </a:txBody>
                  <a:tcPr marL="37306" marR="37306" marT="0" marB="0"/>
                </a:tc>
                <a:tc>
                  <a:txBody>
                    <a:bodyPr/>
                    <a:lstStyle/>
                    <a:p>
                      <a:r>
                        <a:rPr lang="uk-UA" sz="1400">
                          <a:effectLst/>
                        </a:rPr>
                        <a:t>Внутрішні документи ЗВО, які регламентують: </a:t>
                      </a:r>
                    </a:p>
                    <a:p>
                      <a:pPr marL="0" lvl="0" indent="0" fontAlgn="base">
                        <a:buFont typeface="Symbol" panose="05050102010706020507" pitchFamily="18" charset="2"/>
                        <a:buNone/>
                      </a:pPr>
                      <a:r>
                        <a:rPr lang="uk-UA" sz="1400">
                          <a:effectLst/>
                        </a:rPr>
                        <a:t>- політику і процедури виявлення, врегулювання та запобігання конфліктам;</a:t>
                      </a:r>
                    </a:p>
                    <a:p>
                      <a:pPr marL="0" lvl="0" indent="0" fontAlgn="base">
                        <a:buFont typeface="Symbol" panose="05050102010706020507" pitchFamily="18" charset="2"/>
                        <a:buNone/>
                      </a:pPr>
                      <a:r>
                        <a:rPr lang="uk-UA" sz="1400">
                          <a:effectLst/>
                        </a:rPr>
                        <a:t>- порядок подання та розгляду (з дотриманням конфіденційності) заяв про сексуальні домагання, випадки дискримінації, , булінгу (цькування) (ч.2 ст.30 ЗУ «Про освіту»);</a:t>
                      </a:r>
                    </a:p>
                    <a:p>
                      <a:pPr marL="0" lvl="0" indent="0" fontAlgn="base">
                        <a:buFont typeface="Symbol" panose="05050102010706020507" pitchFamily="18" charset="2"/>
                        <a:buNone/>
                      </a:pPr>
                      <a:r>
                        <a:rPr lang="uk-UA" sz="1400">
                          <a:effectLst/>
                        </a:rPr>
                        <a:t>- порядок реагування на доведені випадки сексуальні домагання, випадки дискримінації, булінгу (цькування) та відповідальність осіб, причетних до цього (ч.2 ст.30 ЗУ «Про освіту»);</a:t>
                      </a:r>
                    </a:p>
                    <a:p>
                      <a:pPr marL="0" lvl="0" indent="0" fontAlgn="base">
                        <a:buFont typeface="Symbol" panose="05050102010706020507" pitchFamily="18" charset="2"/>
                        <a:buNone/>
                      </a:pPr>
                      <a:r>
                        <a:rPr lang="uk-UA" sz="1400">
                          <a:effectLst/>
                        </a:rPr>
                        <a:t>- порядок розгляду повідомлень про випадки вимагання і одержання неправомірної винагороди (хабарництво), порядок реагування в таких випадках і відповідальність причетних осіб</a:t>
                      </a:r>
                      <a:endParaRPr lang="uk-U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306" marR="37306" marT="0" marB="0"/>
                </a:tc>
                <a:extLst>
                  <a:ext uri="{0D108BD9-81ED-4DB2-BD59-A6C34878D82A}">
                    <a16:rowId xmlns:a16="http://schemas.microsoft.com/office/drawing/2014/main" val="2517432852"/>
                  </a:ext>
                </a:extLst>
              </a:tr>
            </a:tbl>
          </a:graphicData>
        </a:graphic>
      </p:graphicFrame>
    </p:spTree>
    <p:extLst>
      <p:ext uri="{BB962C8B-B14F-4D97-AF65-F5344CB8AC3E}">
        <p14:creationId xmlns:p14="http://schemas.microsoft.com/office/powerpoint/2010/main" val="834452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B33E079C-904B-89BF-D7CA-81256D03E83E}"/>
              </a:ext>
            </a:extLst>
          </p:cNvPr>
          <p:cNvGraphicFramePr>
            <a:graphicFrameLocks noGrp="1"/>
          </p:cNvGraphicFramePr>
          <p:nvPr>
            <p:extLst>
              <p:ext uri="{D42A27DB-BD31-4B8C-83A1-F6EECF244321}">
                <p14:modId xmlns:p14="http://schemas.microsoft.com/office/powerpoint/2010/main" val="2333774721"/>
              </p:ext>
            </p:extLst>
          </p:nvPr>
        </p:nvGraphicFramePr>
        <p:xfrm>
          <a:off x="152400" y="487225"/>
          <a:ext cx="8839201" cy="4389120"/>
        </p:xfrm>
        <a:graphic>
          <a:graphicData uri="http://schemas.openxmlformats.org/drawingml/2006/table">
            <a:tbl>
              <a:tblPr>
                <a:tableStyleId>{616DA210-FB5B-4158-B5E0-FEB733F419BA}</a:tableStyleId>
              </a:tblPr>
              <a:tblGrid>
                <a:gridCol w="2399738">
                  <a:extLst>
                    <a:ext uri="{9D8B030D-6E8A-4147-A177-3AD203B41FA5}">
                      <a16:colId xmlns:a16="http://schemas.microsoft.com/office/drawing/2014/main" val="1714151980"/>
                    </a:ext>
                  </a:extLst>
                </a:gridCol>
                <a:gridCol w="2684321">
                  <a:extLst>
                    <a:ext uri="{9D8B030D-6E8A-4147-A177-3AD203B41FA5}">
                      <a16:colId xmlns:a16="http://schemas.microsoft.com/office/drawing/2014/main" val="364861281"/>
                    </a:ext>
                  </a:extLst>
                </a:gridCol>
                <a:gridCol w="3755142">
                  <a:extLst>
                    <a:ext uri="{9D8B030D-6E8A-4147-A177-3AD203B41FA5}">
                      <a16:colId xmlns:a16="http://schemas.microsoft.com/office/drawing/2014/main" val="3055510914"/>
                    </a:ext>
                  </a:extLst>
                </a:gridCol>
              </a:tblGrid>
              <a:tr h="212580">
                <a:tc gridSpan="3">
                  <a:txBody>
                    <a:bodyPr/>
                    <a:lstStyle/>
                    <a:p>
                      <a:pPr algn="ctr"/>
                      <a:r>
                        <a:rPr lang="uk-UA" sz="1400" b="1">
                          <a:effectLst/>
                          <a:highlight>
                            <a:srgbClr val="FFFFFF"/>
                          </a:highlight>
                        </a:rPr>
                        <a:t>Критерій 8. Внутрішнє забезпечення якості освітньої програми</a:t>
                      </a:r>
                      <a:endParaRPr lang="uk-UA" sz="1400" b="1">
                        <a:effectLst/>
                        <a:latin typeface="Times New Roman" panose="02020603050405020304" pitchFamily="18" charset="0"/>
                        <a:ea typeface="Times New Roman" panose="02020603050405020304" pitchFamily="18" charset="0"/>
                      </a:endParaRPr>
                    </a:p>
                  </a:txBody>
                  <a:tcPr marL="39713" marR="39713"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768503183"/>
                  </a:ext>
                </a:extLst>
              </a:tr>
              <a:tr h="1184372">
                <a:tc>
                  <a:txBody>
                    <a:bodyPr/>
                    <a:lstStyle/>
                    <a:p>
                      <a:r>
                        <a:rPr lang="uk-UA" sz="1400">
                          <a:effectLst/>
                        </a:rPr>
                        <a:t>8.1. ЗВО </a:t>
                      </a:r>
                      <a:r>
                        <a:rPr lang="uk-UA" sz="1400">
                          <a:effectLst/>
                          <a:highlight>
                            <a:srgbClr val="FFFFFF"/>
                          </a:highlight>
                        </a:rPr>
                        <a:t>послідовно дотримується визначених ним процедур розроблення, затвердження, моніторингу та періодичного перегляду ОП.</a:t>
                      </a:r>
                    </a:p>
                    <a:p>
                      <a:endParaRPr lang="uk-UA" sz="800">
                        <a:effectLst/>
                        <a:latin typeface="Times New Roman" panose="02020603050405020304" pitchFamily="18" charset="0"/>
                        <a:ea typeface="Times New Roman" panose="02020603050405020304" pitchFamily="18" charset="0"/>
                      </a:endParaRPr>
                    </a:p>
                  </a:txBody>
                  <a:tcPr marL="39713" marR="39713" marT="0" marB="0"/>
                </a:tc>
                <a:tc>
                  <a:txBody>
                    <a:bodyPr/>
                    <a:lstStyle/>
                    <a:p>
                      <a:r>
                        <a:rPr lang="uk-UA" sz="1400">
                          <a:effectLst/>
                        </a:rPr>
                        <a:t>п.2) ч.2 с.16 ЗУ «Про вищу освіту»</a:t>
                      </a:r>
                      <a:endParaRPr lang="uk-UA" sz="1400">
                        <a:effectLst/>
                        <a:latin typeface="Times New Roman" panose="02020603050405020304" pitchFamily="18" charset="0"/>
                        <a:ea typeface="Times New Roman" panose="02020603050405020304" pitchFamily="18" charset="0"/>
                      </a:endParaRPr>
                    </a:p>
                  </a:txBody>
                  <a:tcPr marL="39713" marR="39713" marT="0" marB="0"/>
                </a:tc>
                <a:tc>
                  <a:txBody>
                    <a:bodyPr/>
                    <a:lstStyle/>
                    <a:p>
                      <a:r>
                        <a:rPr lang="uk-UA" sz="1400">
                          <a:effectLst/>
                        </a:rPr>
                        <a:t>Внутрішні документи ЗВО, які визначають </a:t>
                      </a:r>
                      <a:r>
                        <a:rPr lang="uk-UA" sz="1400">
                          <a:effectLst/>
                          <a:highlight>
                            <a:srgbClr val="FFFFFF"/>
                          </a:highlight>
                        </a:rPr>
                        <a:t>процедури розроблення, затвердження, моніторингу та періодичного перегляду освітньої програм.</a:t>
                      </a:r>
                      <a:endParaRPr lang="uk-UA" sz="1400">
                        <a:effectLst/>
                      </a:endParaRPr>
                    </a:p>
                    <a:p>
                      <a:r>
                        <a:rPr lang="uk-UA" sz="1400">
                          <a:effectLst/>
                          <a:highlight>
                            <a:srgbClr val="FFFFFF"/>
                          </a:highlight>
                        </a:rPr>
                        <a:t> Освітня програма</a:t>
                      </a:r>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39713" marR="39713" marT="0" marB="0"/>
                </a:tc>
                <a:extLst>
                  <a:ext uri="{0D108BD9-81ED-4DB2-BD59-A6C34878D82A}">
                    <a16:rowId xmlns:a16="http://schemas.microsoft.com/office/drawing/2014/main" val="191669933"/>
                  </a:ext>
                </a:extLst>
              </a:tr>
              <a:tr h="2976113">
                <a:tc>
                  <a:txBody>
                    <a:bodyPr/>
                    <a:lstStyle/>
                    <a:p>
                      <a:r>
                        <a:rPr lang="uk-UA" sz="1400">
                          <a:effectLst/>
                        </a:rPr>
                        <a:t>8.2 </a:t>
                      </a:r>
                      <a:r>
                        <a:rPr lang="uk-UA" sz="1400">
                          <a:effectLst/>
                          <a:highlight>
                            <a:srgbClr val="FFFFFF"/>
                          </a:highlight>
                        </a:rPr>
                        <a:t>Здобувачі вищої освіти безпосередньо та через органи студентського самоврядування залучені до процесу періодичного перегляду освітньої програми та інших процедур забезпечення її якості як партнери. Позиція здобувачів вищої освіти береться до уваги під час перегляду освітньої програми.</a:t>
                      </a:r>
                      <a:endParaRPr lang="uk-UA" sz="1400">
                        <a:effectLst/>
                        <a:latin typeface="Times New Roman" panose="02020603050405020304" pitchFamily="18" charset="0"/>
                        <a:ea typeface="Times New Roman" panose="02020603050405020304" pitchFamily="18" charset="0"/>
                      </a:endParaRPr>
                    </a:p>
                  </a:txBody>
                  <a:tcPr marL="39713" marR="39713" marT="0" marB="0"/>
                </a:tc>
                <a:tc>
                  <a:txBody>
                    <a:bodyPr/>
                    <a:lstStyle/>
                    <a:p>
                      <a:r>
                        <a:rPr lang="uk-UA" sz="1400">
                          <a:effectLst/>
                        </a:rPr>
                        <a:t>ч.5,6 ст.40 ЗУ «Про вищу освіту»</a:t>
                      </a:r>
                    </a:p>
                    <a:p>
                      <a:r>
                        <a:rPr lang="uk-UA" sz="1400">
                          <a:effectLst/>
                        </a:rPr>
                        <a:t> </a:t>
                      </a:r>
                    </a:p>
                    <a:p>
                      <a:r>
                        <a:rPr lang="uk-UA" sz="1400">
                          <a:effectLst/>
                        </a:rPr>
                        <a:t>Примірне положення </a:t>
                      </a:r>
                      <a:r>
                        <a:rPr lang="uk-UA" sz="1400">
                          <a:effectLst/>
                          <a:highlight>
                            <a:srgbClr val="FFFFFF"/>
                          </a:highlight>
                        </a:rPr>
                        <a:t>про студентське самоврядування у вищих навчальних закладах України (затв. наказом МОНУ 15.11.2007, №1010)</a:t>
                      </a:r>
                      <a:endParaRPr lang="uk-UA" sz="1400">
                        <a:effectLst/>
                      </a:endParaRPr>
                    </a:p>
                    <a:p>
                      <a:r>
                        <a:rPr lang="uk-UA" sz="1400" u="sng">
                          <a:effectLst/>
                          <a:hlinkClick r:id="rId3"/>
                        </a:rPr>
                        <a:t>https://zakon.rada.gov.ua/rada/show/v1010290-07#Text</a:t>
                      </a:r>
                      <a:endParaRPr lang="uk-UA" sz="1400">
                        <a:effectLst/>
                      </a:endParaRP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39713" marR="39713" marT="0" marB="0"/>
                </a:tc>
                <a:tc>
                  <a:txBody>
                    <a:bodyPr/>
                    <a:lstStyle/>
                    <a:p>
                      <a:r>
                        <a:rPr lang="uk-UA" sz="1400">
                          <a:effectLst/>
                        </a:rPr>
                        <a:t>Внутрішні документи ЗВО, які визначають механізми, форми залучення здобувачів освіти та представників органів студентського самоврядування до </a:t>
                      </a:r>
                      <a:r>
                        <a:rPr lang="uk-UA" sz="1400">
                          <a:effectLst/>
                          <a:highlight>
                            <a:srgbClr val="FFFFFF"/>
                          </a:highlight>
                        </a:rPr>
                        <a:t>процесу періодичного перегляду освітньої програми та інших процедур забезпечення її якості як партнери; у тому числі документи, якими регламентовано: </a:t>
                      </a:r>
                      <a:endParaRPr lang="uk-UA" sz="1400">
                        <a:effectLst/>
                      </a:endParaRPr>
                    </a:p>
                    <a:p>
                      <a:r>
                        <a:rPr lang="uk-UA" sz="1400">
                          <a:effectLst/>
                          <a:highlight>
                            <a:srgbClr val="FFFFFF"/>
                          </a:highlight>
                        </a:rPr>
                        <a:t>- процедури оцінювання якості викладання дисциплін; </a:t>
                      </a:r>
                      <a:endParaRPr lang="uk-UA" sz="1400">
                        <a:effectLst/>
                      </a:endParaRPr>
                    </a:p>
                    <a:p>
                      <a:r>
                        <a:rPr lang="uk-UA" sz="1400">
                          <a:effectLst/>
                          <a:highlight>
                            <a:srgbClr val="FFFFFF"/>
                          </a:highlight>
                        </a:rPr>
                        <a:t>- порядок, процедуру проведення опитувань здобувачів освіти;.</a:t>
                      </a:r>
                      <a:endParaRPr lang="uk-UA" sz="1400">
                        <a:effectLst/>
                      </a:endParaRPr>
                    </a:p>
                    <a:p>
                      <a:pPr>
                        <a:tabLst>
                          <a:tab pos="3390900" algn="l"/>
                        </a:tabLst>
                      </a:pPr>
                      <a:r>
                        <a:rPr lang="uk-UA" sz="1400">
                          <a:effectLst/>
                        </a:rPr>
                        <a:t>Статут ЗВО (</a:t>
                      </a:r>
                      <a:r>
                        <a:rPr lang="uk-UA" sz="1400">
                          <a:effectLst/>
                          <a:highlight>
                            <a:srgbClr val="FFFFFF"/>
                          </a:highlight>
                        </a:rPr>
                        <a:t>ст.27 ЗУ «Про вищу освіту»). </a:t>
                      </a:r>
                      <a:endParaRPr lang="uk-UA" sz="1400">
                        <a:effectLst/>
                      </a:endParaRPr>
                    </a:p>
                    <a:p>
                      <a:pPr>
                        <a:tabLst>
                          <a:tab pos="3390900" algn="l"/>
                        </a:tabLst>
                      </a:pPr>
                      <a:r>
                        <a:rPr lang="uk-UA" sz="1400">
                          <a:effectLst/>
                          <a:highlight>
                            <a:srgbClr val="FFFFFF"/>
                          </a:highlight>
                        </a:rPr>
                        <a:t>Положення про студентське самоврядування у ЗВО (ч.2 ст.40 ЗУ «Про вищу освіту»).</a:t>
                      </a:r>
                      <a:endParaRPr lang="uk-UA" sz="1400">
                        <a:effectLst/>
                        <a:latin typeface="Times New Roman" panose="02020603050405020304" pitchFamily="18" charset="0"/>
                        <a:ea typeface="Times New Roman" panose="02020603050405020304" pitchFamily="18" charset="0"/>
                      </a:endParaRPr>
                    </a:p>
                  </a:txBody>
                  <a:tcPr marL="39713" marR="39713" marT="0" marB="0"/>
                </a:tc>
                <a:extLst>
                  <a:ext uri="{0D108BD9-81ED-4DB2-BD59-A6C34878D82A}">
                    <a16:rowId xmlns:a16="http://schemas.microsoft.com/office/drawing/2014/main" val="850976902"/>
                  </a:ext>
                </a:extLst>
              </a:tr>
            </a:tbl>
          </a:graphicData>
        </a:graphic>
      </p:graphicFrame>
    </p:spTree>
    <p:extLst>
      <p:ext uri="{BB962C8B-B14F-4D97-AF65-F5344CB8AC3E}">
        <p14:creationId xmlns:p14="http://schemas.microsoft.com/office/powerpoint/2010/main" val="3144204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2133600" y="46161"/>
            <a:ext cx="4660647" cy="505908"/>
          </a:xfrm>
          <a:prstGeom prst="rect">
            <a:avLst/>
          </a:prstGeom>
        </p:spPr>
        <p:txBody>
          <a:bodyPr vert="horz" wrap="square" lIns="0" tIns="13335" rIns="0" bIns="0" rtlCol="0">
            <a:spAutoFit/>
          </a:bodyPr>
          <a:lstStyle/>
          <a:p>
            <a:pPr marL="12700" algn="ctr">
              <a:lnSpc>
                <a:spcPct val="100000"/>
              </a:lnSpc>
              <a:spcBef>
                <a:spcPts val="105"/>
              </a:spcBef>
            </a:pPr>
            <a:r>
              <a:rPr lang="uk-UA" sz="3200" spc="-10">
                <a:solidFill>
                  <a:srgbClr val="1F487C"/>
                </a:solidFill>
              </a:rPr>
              <a:t>Корисні посилання</a:t>
            </a:r>
            <a:endParaRPr sz="3200"/>
          </a:p>
        </p:txBody>
      </p:sp>
      <p:sp>
        <p:nvSpPr>
          <p:cNvPr id="5" name="object 5"/>
          <p:cNvSpPr txBox="1"/>
          <p:nvPr/>
        </p:nvSpPr>
        <p:spPr>
          <a:xfrm>
            <a:off x="228688" y="742950"/>
            <a:ext cx="8686623" cy="4519827"/>
          </a:xfrm>
          <a:prstGeom prst="rect">
            <a:avLst/>
          </a:prstGeom>
        </p:spPr>
        <p:txBody>
          <a:bodyPr vert="horz" wrap="square" lIns="0" tIns="13335" rIns="0" bIns="0" rtlCol="0">
            <a:spAutoFit/>
          </a:bodyPr>
          <a:lstStyle/>
          <a:p>
            <a:pPr rtl="0">
              <a:spcBef>
                <a:spcPts val="0"/>
              </a:spcBef>
              <a:spcAft>
                <a:spcPts val="0"/>
              </a:spcAft>
            </a:pPr>
            <a:r>
              <a:rPr lang="ru-RU" sz="2000" spc="-25">
                <a:latin typeface="Arial"/>
                <a:cs typeface="Arial"/>
              </a:rPr>
              <a:t>4. </a:t>
            </a:r>
            <a:r>
              <a:rPr lang="ru-RU" sz="1800" b="1" i="0" u="none" strike="noStrike">
                <a:solidFill>
                  <a:srgbClr val="000000"/>
                </a:solidFill>
                <a:effectLst/>
                <a:latin typeface="Arial" panose="020B0604020202020204" pitchFamily="34" charset="0"/>
              </a:rPr>
              <a:t>Посилання на стандарти вищої освіти</a:t>
            </a:r>
            <a:r>
              <a:rPr lang="ru-RU" sz="1800" b="0" i="0" u="none" strike="noStrike">
                <a:solidFill>
                  <a:srgbClr val="000000"/>
                </a:solidFill>
                <a:effectLst/>
                <a:latin typeface="Arial" panose="020B0604020202020204" pitchFamily="34" charset="0"/>
              </a:rPr>
              <a:t> </a:t>
            </a:r>
            <a:endParaRPr lang="ru-RU" sz="2000">
              <a:effectLst/>
            </a:endParaRPr>
          </a:p>
          <a:p>
            <a:pPr rtl="0">
              <a:spcBef>
                <a:spcPts val="0"/>
              </a:spcBef>
              <a:spcAft>
                <a:spcPts val="0"/>
              </a:spcAft>
            </a:pPr>
            <a:r>
              <a:rPr lang="ru-RU" sz="1800" b="0" i="0" u="sng" strike="noStrike">
                <a:solidFill>
                  <a:srgbClr val="1155CC"/>
                </a:solidFill>
                <a:effectLst/>
                <a:latin typeface="Arial" panose="020B0604020202020204" pitchFamily="34" charset="0"/>
                <a:hlinkClick r:id="rId2"/>
              </a:rPr>
              <a:t>https://mon.gov.ua/ua/osvita/visha-osvita/naukovo-metodichna-rada-ministerstva-osviti-i-nauki-ukrayini/zatverdzheni-standarti-vishoyi-osviti</a:t>
            </a:r>
            <a:r>
              <a:rPr lang="ru-RU" sz="1800" b="0" i="0" u="none" strike="noStrike">
                <a:solidFill>
                  <a:srgbClr val="000000"/>
                </a:solidFill>
                <a:effectLst/>
                <a:latin typeface="Arial" panose="020B0604020202020204" pitchFamily="34" charset="0"/>
              </a:rPr>
              <a:t> </a:t>
            </a:r>
            <a:endParaRPr lang="ru-RU" sz="2000">
              <a:effectLst/>
            </a:endParaRPr>
          </a:p>
          <a:p>
            <a:pPr rtl="0">
              <a:spcBef>
                <a:spcPts val="0"/>
              </a:spcBef>
              <a:spcAft>
                <a:spcPts val="0"/>
              </a:spcAft>
            </a:pPr>
            <a:r>
              <a:rPr lang="ru-RU" sz="2000" spc="-25">
                <a:latin typeface="Arial"/>
                <a:cs typeface="Arial"/>
              </a:rPr>
              <a:t>5. </a:t>
            </a:r>
            <a:r>
              <a:rPr lang="ru-RU" sz="1800" b="1" i="0" u="none" strike="noStrike">
                <a:solidFill>
                  <a:srgbClr val="000000"/>
                </a:solidFill>
                <a:effectLst/>
                <a:latin typeface="Arial" panose="020B0604020202020204" pitchFamily="34" charset="0"/>
              </a:rPr>
              <a:t>Національна рамка кваліфікації</a:t>
            </a:r>
            <a:endParaRPr lang="ru-RU" sz="2000">
              <a:effectLst/>
            </a:endParaRPr>
          </a:p>
          <a:p>
            <a:pPr rtl="0">
              <a:spcBef>
                <a:spcPts val="0"/>
              </a:spcBef>
              <a:spcAft>
                <a:spcPts val="0"/>
              </a:spcAft>
            </a:pPr>
            <a:r>
              <a:rPr lang="ru-RU" sz="1800" b="0" i="0" u="sng" strike="noStrike">
                <a:solidFill>
                  <a:srgbClr val="1155CC"/>
                </a:solidFill>
                <a:effectLst/>
                <a:latin typeface="Arial" panose="020B0604020202020204" pitchFamily="34" charset="0"/>
                <a:hlinkClick r:id="rId3"/>
              </a:rPr>
              <a:t>https://zakon.rada.gov.ua/laws/show/1341-2011-%D0%BF#Text</a:t>
            </a:r>
            <a:endParaRPr lang="ru-RU" sz="2000">
              <a:effectLst/>
            </a:endParaRPr>
          </a:p>
          <a:p>
            <a:pPr rtl="0"/>
            <a:r>
              <a:rPr lang="ru-RU" sz="2000" spc="-25">
                <a:latin typeface="Arial"/>
                <a:cs typeface="Arial"/>
              </a:rPr>
              <a:t>6. </a:t>
            </a:r>
            <a:r>
              <a:rPr lang="uk-UA" sz="2000" b="1"/>
              <a:t>Роз’яснення щодо змін у формі ВСО (відомості про самооцінювання)</a:t>
            </a:r>
          </a:p>
          <a:p>
            <a:pPr rtl="0">
              <a:spcBef>
                <a:spcPts val="0"/>
              </a:spcBef>
              <a:spcAft>
                <a:spcPts val="0"/>
              </a:spcAft>
            </a:pPr>
            <a:r>
              <a:rPr lang="fr-FR" sz="2000">
                <a:effectLst/>
                <a:hlinkClick r:id="rId4"/>
              </a:rPr>
              <a:t>https://naqa.gov.ua/%d1%83%d1%87%d0%b0%d1%81%d0%bd%d0%b8%d0%ba%d0%b0%d0%bc-%d0%b0%d0%ba%d1%80%d0%b5%d0%b4%d0%b8%d1%82%d0%b0%d1%86%d1%96%d0%b9%d0%bd%d0%be%d0%b3%d0%be-%d0%bf%d1%80%d0%be%d1%86%d0%b5%d1%81%d1%83/</a:t>
            </a:r>
            <a:r>
              <a:rPr lang="uk-UA" sz="2000">
                <a:effectLst/>
              </a:rPr>
              <a:t> </a:t>
            </a:r>
            <a:endParaRPr lang="ru-RU" sz="2000">
              <a:effectLst/>
            </a:endParaRPr>
          </a:p>
          <a:p>
            <a:pPr algn="l"/>
            <a:r>
              <a:rPr lang="ru-RU" sz="2000">
                <a:effectLst/>
              </a:rPr>
              <a:t>7. </a:t>
            </a:r>
            <a:r>
              <a:rPr lang="uk-UA" sz="1800" b="1" i="0" u="none" strike="noStrike" baseline="0">
                <a:latin typeface="Times New Roman,Bold"/>
              </a:rPr>
              <a:t>Порадник </a:t>
            </a:r>
            <a:r>
              <a:rPr lang="ru-RU" sz="1800" b="1" i="0" u="none" strike="noStrike" baseline="0">
                <a:latin typeface="Times New Roman,Bold"/>
              </a:rPr>
              <a:t>щодо заповнення відомостей самооцінювання освітньої програми</a:t>
            </a:r>
          </a:p>
          <a:p>
            <a:pPr algn="l"/>
            <a:r>
              <a:rPr lang="uk-UA" sz="1800" b="1" i="0" u="none" strike="noStrike" baseline="0">
                <a:latin typeface="Times New Roman,Bold"/>
              </a:rPr>
              <a:t>(для закладів вищої освіти)</a:t>
            </a:r>
            <a:endParaRPr lang="ru-RU" sz="2000">
              <a:effectLst/>
            </a:endParaRPr>
          </a:p>
          <a:p>
            <a:pPr marL="12700">
              <a:lnSpc>
                <a:spcPct val="100000"/>
              </a:lnSpc>
              <a:spcBef>
                <a:spcPts val="105"/>
              </a:spcBef>
            </a:pPr>
            <a:endParaRPr lang="ru-RU" sz="2000">
              <a:latin typeface="Arial"/>
              <a:cs typeface="Arial"/>
            </a:endParaRPr>
          </a:p>
        </p:txBody>
      </p:sp>
    </p:spTree>
    <p:extLst>
      <p:ext uri="{BB962C8B-B14F-4D97-AF65-F5344CB8AC3E}">
        <p14:creationId xmlns:p14="http://schemas.microsoft.com/office/powerpoint/2010/main" val="1661885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EBA1AB58-0C0A-DF69-65B1-D5B36B19528F}"/>
              </a:ext>
            </a:extLst>
          </p:cNvPr>
          <p:cNvGraphicFramePr>
            <a:graphicFrameLocks noGrp="1"/>
          </p:cNvGraphicFramePr>
          <p:nvPr>
            <p:extLst>
              <p:ext uri="{D42A27DB-BD31-4B8C-83A1-F6EECF244321}">
                <p14:modId xmlns:p14="http://schemas.microsoft.com/office/powerpoint/2010/main" val="884085922"/>
              </p:ext>
            </p:extLst>
          </p:nvPr>
        </p:nvGraphicFramePr>
        <p:xfrm>
          <a:off x="76200" y="413564"/>
          <a:ext cx="8915400" cy="4807262"/>
        </p:xfrm>
        <a:graphic>
          <a:graphicData uri="http://schemas.openxmlformats.org/drawingml/2006/table">
            <a:tbl>
              <a:tblPr>
                <a:tableStyleId>{616DA210-FB5B-4158-B5E0-FEB733F419BA}</a:tableStyleId>
              </a:tblPr>
              <a:tblGrid>
                <a:gridCol w="1905000">
                  <a:extLst>
                    <a:ext uri="{9D8B030D-6E8A-4147-A177-3AD203B41FA5}">
                      <a16:colId xmlns:a16="http://schemas.microsoft.com/office/drawing/2014/main" val="3586217653"/>
                    </a:ext>
                  </a:extLst>
                </a:gridCol>
                <a:gridCol w="2743200">
                  <a:extLst>
                    <a:ext uri="{9D8B030D-6E8A-4147-A177-3AD203B41FA5}">
                      <a16:colId xmlns:a16="http://schemas.microsoft.com/office/drawing/2014/main" val="1727122658"/>
                    </a:ext>
                  </a:extLst>
                </a:gridCol>
                <a:gridCol w="4267200">
                  <a:extLst>
                    <a:ext uri="{9D8B030D-6E8A-4147-A177-3AD203B41FA5}">
                      <a16:colId xmlns:a16="http://schemas.microsoft.com/office/drawing/2014/main" val="2490105279"/>
                    </a:ext>
                  </a:extLst>
                </a:gridCol>
              </a:tblGrid>
              <a:tr h="1521600">
                <a:tc>
                  <a:txBody>
                    <a:bodyPr/>
                    <a:lstStyle/>
                    <a:p>
                      <a:r>
                        <a:rPr lang="uk-UA" sz="1300">
                          <a:effectLst/>
                        </a:rPr>
                        <a:t>8.3.  </a:t>
                      </a:r>
                      <a:r>
                        <a:rPr lang="uk-UA" sz="1300">
                          <a:effectLst/>
                          <a:highlight>
                            <a:srgbClr val="FFFFFF"/>
                          </a:highlight>
                        </a:rPr>
                        <a:t>Роботодавці без-посередньо та / або через свої об’єднання залучені до процесу періодичного перегляду ОП та ін. процедур забезпечення її якості як партнери.</a:t>
                      </a:r>
                      <a:endParaRPr lang="uk-UA" sz="1300">
                        <a:effectLst/>
                        <a:latin typeface="Times New Roman" panose="02020603050405020304" pitchFamily="18" charset="0"/>
                        <a:ea typeface="Times New Roman" panose="02020603050405020304" pitchFamily="18" charset="0"/>
                      </a:endParaRPr>
                    </a:p>
                  </a:txBody>
                  <a:tcPr marL="35174" marR="35174" marT="0" marB="0"/>
                </a:tc>
                <a:tc>
                  <a:txBody>
                    <a:bodyPr/>
                    <a:lstStyle/>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35174" marR="35174" marT="0" marB="0"/>
                </a:tc>
                <a:tc>
                  <a:txBody>
                    <a:bodyPr/>
                    <a:lstStyle/>
                    <a:p>
                      <a:r>
                        <a:rPr lang="uk-UA" sz="1300">
                          <a:effectLst/>
                        </a:rPr>
                        <a:t>Внутрішні документи ЗВО, які визначають механізми, форми залучення роботодавців та об’єднань роботодавців до </a:t>
                      </a:r>
                      <a:r>
                        <a:rPr lang="uk-UA" sz="1300">
                          <a:effectLst/>
                          <a:highlight>
                            <a:srgbClr val="FFFFFF"/>
                          </a:highlight>
                        </a:rPr>
                        <a:t>процесу періодичного перегляду ОП та інших процедур забезпечення її якості; у тому числі документи, якими регламентовано порядок, процедуру проведення опитувань роботодавців</a:t>
                      </a:r>
                      <a:endParaRPr lang="uk-UA" sz="1300">
                        <a:effectLst/>
                      </a:endParaRPr>
                    </a:p>
                    <a:p>
                      <a:r>
                        <a:rPr lang="uk-UA" sz="1300">
                          <a:effectLst/>
                          <a:highlight>
                            <a:srgbClr val="FFFFFF"/>
                          </a:highlight>
                        </a:rPr>
                        <a:t> </a:t>
                      </a:r>
                      <a:endParaRPr lang="uk-UA" sz="1300">
                        <a:effectLst/>
                        <a:latin typeface="Times New Roman" panose="02020603050405020304" pitchFamily="18" charset="0"/>
                        <a:ea typeface="Times New Roman" panose="02020603050405020304" pitchFamily="18" charset="0"/>
                      </a:endParaRPr>
                    </a:p>
                  </a:txBody>
                  <a:tcPr marL="35174" marR="35174" marT="0" marB="0"/>
                </a:tc>
                <a:extLst>
                  <a:ext uri="{0D108BD9-81ED-4DB2-BD59-A6C34878D82A}">
                    <a16:rowId xmlns:a16="http://schemas.microsoft.com/office/drawing/2014/main" val="276389749"/>
                  </a:ext>
                </a:extLst>
              </a:tr>
              <a:tr h="1042982">
                <a:tc>
                  <a:txBody>
                    <a:bodyPr/>
                    <a:lstStyle/>
                    <a:p>
                      <a:r>
                        <a:rPr lang="uk-UA" sz="1300">
                          <a:effectLst/>
                        </a:rPr>
                        <a:t>8.4 </a:t>
                      </a:r>
                      <a:r>
                        <a:rPr lang="uk-UA" sz="1300">
                          <a:effectLst/>
                          <a:highlight>
                            <a:srgbClr val="FFFFFF"/>
                          </a:highlight>
                        </a:rPr>
                        <a:t>Наявна практика збирання, аналізу та врахування інформації щодо кар’єрного шляху випускників ОП</a:t>
                      </a:r>
                      <a:endParaRPr lang="uk-UA" sz="1300">
                        <a:effectLst/>
                        <a:latin typeface="Times New Roman" panose="02020603050405020304" pitchFamily="18" charset="0"/>
                        <a:ea typeface="Times New Roman" panose="02020603050405020304" pitchFamily="18" charset="0"/>
                      </a:endParaRPr>
                    </a:p>
                  </a:txBody>
                  <a:tcPr marL="35174" marR="35174" marT="0" marB="0"/>
                </a:tc>
                <a:tc>
                  <a:txBody>
                    <a:bodyPr/>
                    <a:lstStyle/>
                    <a:p>
                      <a:r>
                        <a:rPr lang="uk-UA" sz="1300">
                          <a:effectLst/>
                        </a:rPr>
                        <a:t>Лист МОН від 28.04.2015 р. №1/9-216 «Щодо працевлаштування випускників ВНЗ»</a:t>
                      </a:r>
                    </a:p>
                    <a:p>
                      <a:r>
                        <a:rPr lang="uk-UA" sz="1300" u="sng">
                          <a:effectLst/>
                          <a:hlinkClick r:id="rId3"/>
                        </a:rPr>
                        <a:t>http://osvita.ua/legislation/Vishya_osvita/46856/</a:t>
                      </a:r>
                      <a:endParaRPr lang="uk-UA" sz="1300">
                        <a:effectLst/>
                        <a:latin typeface="Times New Roman" panose="02020603050405020304" pitchFamily="18" charset="0"/>
                        <a:ea typeface="Times New Roman" panose="02020603050405020304" pitchFamily="18" charset="0"/>
                      </a:endParaRPr>
                    </a:p>
                  </a:txBody>
                  <a:tcPr marL="35174" marR="35174" marT="0" marB="0"/>
                </a:tc>
                <a:tc>
                  <a:txBody>
                    <a:bodyPr/>
                    <a:lstStyle/>
                    <a:p>
                      <a:r>
                        <a:rPr lang="uk-UA" sz="1300">
                          <a:effectLst/>
                        </a:rPr>
                        <a:t>Внутрішні документи ЗВО, які регулюють процедури </a:t>
                      </a:r>
                      <a:r>
                        <a:rPr lang="uk-UA" sz="1300">
                          <a:effectLst/>
                          <a:highlight>
                            <a:srgbClr val="FFFFFF"/>
                          </a:highlight>
                        </a:rPr>
                        <a:t>збирання, аналізу та врахування інформації щодо кар’єрного шляху випускників освітньої програми</a:t>
                      </a:r>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35174" marR="35174" marT="0" marB="0"/>
                </a:tc>
                <a:extLst>
                  <a:ext uri="{0D108BD9-81ED-4DB2-BD59-A6C34878D82A}">
                    <a16:rowId xmlns:a16="http://schemas.microsoft.com/office/drawing/2014/main" val="955576352"/>
                  </a:ext>
                </a:extLst>
              </a:tr>
              <a:tr h="2092201">
                <a:tc>
                  <a:txBody>
                    <a:bodyPr/>
                    <a:lstStyle/>
                    <a:p>
                      <a:r>
                        <a:rPr lang="uk-UA" sz="1300">
                          <a:effectLst/>
                        </a:rPr>
                        <a:t>8.5 </a:t>
                      </a:r>
                      <a:r>
                        <a:rPr lang="uk-UA" sz="1300">
                          <a:effectLst/>
                          <a:highlight>
                            <a:srgbClr val="FFFFFF"/>
                          </a:highlight>
                        </a:rPr>
                        <a:t>Система забезпечення якості закладу вищої освіти забезпечує вчасне реагування на виявлені недоліки в освітній програмі та/або освітній діяльності з реалізації освітньої програми.</a:t>
                      </a:r>
                      <a:endParaRPr lang="uk-UA" sz="1300">
                        <a:effectLst/>
                        <a:latin typeface="Times New Roman" panose="02020603050405020304" pitchFamily="18" charset="0"/>
                        <a:ea typeface="Times New Roman" panose="02020603050405020304" pitchFamily="18" charset="0"/>
                      </a:endParaRPr>
                    </a:p>
                  </a:txBody>
                  <a:tcPr marL="35174" marR="35174" marT="0" marB="0"/>
                </a:tc>
                <a:tc>
                  <a:txBody>
                    <a:bodyPr/>
                    <a:lstStyle/>
                    <a:p>
                      <a:r>
                        <a:rPr lang="uk-UA" sz="1300">
                          <a:effectLst/>
                        </a:rPr>
                        <a:t>п.2),3) ч.2 ст.16 ЗУ «Про вищу освіту»</a:t>
                      </a:r>
                    </a:p>
                    <a:p>
                      <a:r>
                        <a:rPr lang="uk-UA" sz="1300">
                          <a:effectLst/>
                        </a:rPr>
                        <a:t>ст.48 ЗУ «Про освіту»</a:t>
                      </a:r>
                      <a:endParaRPr lang="uk-UA" sz="1300">
                        <a:effectLst/>
                        <a:latin typeface="Times New Roman" panose="02020603050405020304" pitchFamily="18" charset="0"/>
                        <a:ea typeface="Times New Roman" panose="02020603050405020304" pitchFamily="18" charset="0"/>
                      </a:endParaRPr>
                    </a:p>
                  </a:txBody>
                  <a:tcPr marL="35174" marR="35174" marT="0" marB="0"/>
                </a:tc>
                <a:tc>
                  <a:txBody>
                    <a:bodyPr/>
                    <a:lstStyle/>
                    <a:p>
                      <a:r>
                        <a:rPr lang="uk-UA" sz="1300">
                          <a:effectLst/>
                        </a:rPr>
                        <a:t>Внутрішні документи ЗВО, які: </a:t>
                      </a:r>
                    </a:p>
                    <a:p>
                      <a:pPr marL="0" lvl="0" indent="0" fontAlgn="base">
                        <a:buFont typeface="Symbol" panose="05050102010706020507" pitchFamily="18" charset="2"/>
                        <a:buNone/>
                      </a:pPr>
                      <a:r>
                        <a:rPr lang="uk-UA" sz="1300">
                          <a:effectLst/>
                        </a:rPr>
                        <a:t>- регулюють процеси організації, проведення моніторингу якості освіти; </a:t>
                      </a:r>
                    </a:p>
                    <a:p>
                      <a:pPr marL="0" lvl="0" indent="0" fontAlgn="base">
                        <a:buFont typeface="Symbol" panose="05050102010706020507" pitchFamily="18" charset="2"/>
                        <a:buNone/>
                      </a:pPr>
                      <a:r>
                        <a:rPr lang="uk-UA" sz="1300">
                          <a:effectLst/>
                        </a:rPr>
                        <a:t>- визначають процедури реагування на виявлені недоліки </a:t>
                      </a:r>
                      <a:r>
                        <a:rPr lang="uk-UA" sz="1300">
                          <a:effectLst/>
                          <a:highlight>
                            <a:srgbClr val="FFFFFF"/>
                          </a:highlight>
                        </a:rPr>
                        <a:t>в ОП та/або освітній діяльності з реалізації ОП;</a:t>
                      </a:r>
                      <a:endParaRPr lang="uk-UA" sz="1300">
                        <a:effectLst/>
                      </a:endParaRPr>
                    </a:p>
                    <a:p>
                      <a:pPr marL="0" lvl="0" indent="0" fontAlgn="base">
                        <a:buFont typeface="Symbol" panose="05050102010706020507" pitchFamily="18" charset="2"/>
                        <a:buNone/>
                      </a:pPr>
                      <a:r>
                        <a:rPr lang="uk-UA" sz="1300">
                          <a:effectLst/>
                        </a:rPr>
                        <a:t>- регулюють </a:t>
                      </a:r>
                      <a:r>
                        <a:rPr lang="uk-UA" sz="1300">
                          <a:effectLst/>
                          <a:highlight>
                            <a:srgbClr val="FFFFFF"/>
                          </a:highlight>
                        </a:rPr>
                        <a:t>процедури моніторингу управління якістю;</a:t>
                      </a:r>
                      <a:endParaRPr lang="uk-UA" sz="1300">
                        <a:effectLst/>
                      </a:endParaRPr>
                    </a:p>
                    <a:p>
                      <a:pPr marL="0" lvl="0" indent="0" fontAlgn="base">
                        <a:buFont typeface="Symbol" panose="05050102010706020507" pitchFamily="18" charset="2"/>
                        <a:buNone/>
                      </a:pPr>
                      <a:r>
                        <a:rPr lang="uk-UA" sz="1300">
                          <a:effectLst/>
                        </a:rPr>
                        <a:t>- визначають порядок проведення, критерії щорічного оцінювання </a:t>
                      </a:r>
                      <a:r>
                        <a:rPr lang="uk-UA" sz="1300">
                          <a:effectLst/>
                          <a:highlight>
                            <a:srgbClr val="FFFFFF"/>
                          </a:highlight>
                        </a:rPr>
                        <a:t>здобувачів вищої освіти, науково-педагогічних і педагогічних працівників ЗВО (п.3) ч.2 ст.16 ЗУ «Про вищу освіту»)</a:t>
                      </a:r>
                      <a:endParaRPr lang="uk-UA" sz="1300">
                        <a:effectLst/>
                      </a:endParaRPr>
                    </a:p>
                    <a:p>
                      <a:r>
                        <a:rPr lang="uk-UA" sz="1300">
                          <a:effectLst/>
                          <a:highlight>
                            <a:srgbClr val="FFFFFF"/>
                          </a:highlight>
                        </a:rPr>
                        <a:t> </a:t>
                      </a:r>
                      <a:endParaRPr lang="uk-UA" sz="1300">
                        <a:effectLst/>
                        <a:latin typeface="Times New Roman" panose="02020603050405020304" pitchFamily="18" charset="0"/>
                        <a:ea typeface="Times New Roman" panose="02020603050405020304" pitchFamily="18" charset="0"/>
                      </a:endParaRPr>
                    </a:p>
                  </a:txBody>
                  <a:tcPr marL="35174" marR="35174" marT="0" marB="0"/>
                </a:tc>
                <a:extLst>
                  <a:ext uri="{0D108BD9-81ED-4DB2-BD59-A6C34878D82A}">
                    <a16:rowId xmlns:a16="http://schemas.microsoft.com/office/drawing/2014/main" val="555429080"/>
                  </a:ext>
                </a:extLst>
              </a:tr>
            </a:tbl>
          </a:graphicData>
        </a:graphic>
      </p:graphicFrame>
    </p:spTree>
    <p:extLst>
      <p:ext uri="{BB962C8B-B14F-4D97-AF65-F5344CB8AC3E}">
        <p14:creationId xmlns:p14="http://schemas.microsoft.com/office/powerpoint/2010/main" val="2328082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1E83E948-FFEA-A04D-02DE-4126C0DB7B5B}"/>
              </a:ext>
            </a:extLst>
          </p:cNvPr>
          <p:cNvGraphicFramePr>
            <a:graphicFrameLocks noGrp="1"/>
          </p:cNvGraphicFramePr>
          <p:nvPr>
            <p:extLst>
              <p:ext uri="{D42A27DB-BD31-4B8C-83A1-F6EECF244321}">
                <p14:modId xmlns:p14="http://schemas.microsoft.com/office/powerpoint/2010/main" val="3024552179"/>
              </p:ext>
            </p:extLst>
          </p:nvPr>
        </p:nvGraphicFramePr>
        <p:xfrm>
          <a:off x="76200" y="413564"/>
          <a:ext cx="8991600" cy="4498340"/>
        </p:xfrm>
        <a:graphic>
          <a:graphicData uri="http://schemas.openxmlformats.org/drawingml/2006/table">
            <a:tbl>
              <a:tblPr>
                <a:tableStyleId>{616DA210-FB5B-4158-B5E0-FEB733F419BA}</a:tableStyleId>
              </a:tblPr>
              <a:tblGrid>
                <a:gridCol w="2057400">
                  <a:extLst>
                    <a:ext uri="{9D8B030D-6E8A-4147-A177-3AD203B41FA5}">
                      <a16:colId xmlns:a16="http://schemas.microsoft.com/office/drawing/2014/main" val="1199115453"/>
                    </a:ext>
                  </a:extLst>
                </a:gridCol>
                <a:gridCol w="1752600">
                  <a:extLst>
                    <a:ext uri="{9D8B030D-6E8A-4147-A177-3AD203B41FA5}">
                      <a16:colId xmlns:a16="http://schemas.microsoft.com/office/drawing/2014/main" val="2529028652"/>
                    </a:ext>
                  </a:extLst>
                </a:gridCol>
                <a:gridCol w="5181600">
                  <a:extLst>
                    <a:ext uri="{9D8B030D-6E8A-4147-A177-3AD203B41FA5}">
                      <a16:colId xmlns:a16="http://schemas.microsoft.com/office/drawing/2014/main" val="3009419457"/>
                    </a:ext>
                  </a:extLst>
                </a:gridCol>
              </a:tblGrid>
              <a:tr h="1532057">
                <a:tc>
                  <a:txBody>
                    <a:bodyPr/>
                    <a:lstStyle/>
                    <a:p>
                      <a:r>
                        <a:rPr lang="uk-UA" sz="1300">
                          <a:effectLst/>
                        </a:rPr>
                        <a:t>8.6.  </a:t>
                      </a:r>
                      <a:r>
                        <a:rPr lang="uk-UA" sz="1300">
                          <a:effectLst/>
                          <a:highlight>
                            <a:srgbClr val="FFFFFF"/>
                          </a:highlight>
                        </a:rPr>
                        <a:t>Результати зовнішнього забезпечення якості вищої освіти (зокрема зауваження та пропозиції, сформульовані під час попередніх акредитацій) беруться до уваги під час перегляду освітньої програми.</a:t>
                      </a:r>
                      <a:endParaRPr lang="uk-UA" sz="1300">
                        <a:effectLst/>
                        <a:latin typeface="Times New Roman" panose="02020603050405020304" pitchFamily="18" charset="0"/>
                        <a:ea typeface="Times New Roman" panose="02020603050405020304" pitchFamily="18" charset="0"/>
                      </a:endParaRPr>
                    </a:p>
                  </a:txBody>
                  <a:tcPr marL="27892" marR="27892" marT="0" marB="0"/>
                </a:tc>
                <a:tc>
                  <a:txBody>
                    <a:bodyPr/>
                    <a:lstStyle/>
                    <a:p>
                      <a:r>
                        <a:rPr lang="uk-UA" sz="1300">
                          <a:effectLst/>
                        </a:rPr>
                        <a:t>ст.48,49 ЗУ «Про освіту»;</a:t>
                      </a:r>
                    </a:p>
                    <a:p>
                      <a:r>
                        <a:rPr lang="uk-UA" sz="1300">
                          <a:effectLst/>
                        </a:rPr>
                        <a:t>ст.25 ЗУ «Про вищу освіту»</a:t>
                      </a:r>
                      <a:endParaRPr lang="uk-UA" sz="1300">
                        <a:effectLst/>
                        <a:latin typeface="Times New Roman" panose="02020603050405020304" pitchFamily="18" charset="0"/>
                        <a:ea typeface="Times New Roman" panose="02020603050405020304" pitchFamily="18" charset="0"/>
                      </a:endParaRPr>
                    </a:p>
                  </a:txBody>
                  <a:tcPr marL="27892" marR="27892" marT="0" marB="0"/>
                </a:tc>
                <a:tc>
                  <a:txBody>
                    <a:bodyPr/>
                    <a:lstStyle/>
                    <a:p>
                      <a:r>
                        <a:rPr lang="uk-UA" sz="1300">
                          <a:effectLst/>
                        </a:rPr>
                        <a:t>Внутрішні документи ЗВО, що унормовують: </a:t>
                      </a:r>
                    </a:p>
                    <a:p>
                      <a:pPr marL="0" lvl="0" indent="0" fontAlgn="base">
                        <a:buFont typeface="Symbol" panose="05050102010706020507" pitchFamily="18" charset="2"/>
                        <a:buNone/>
                      </a:pPr>
                      <a:r>
                        <a:rPr lang="uk-UA" sz="1300">
                          <a:effectLst/>
                        </a:rPr>
                        <a:t>- вимоги щодо аналізу результатів зовнішнього забезпечення якості;</a:t>
                      </a:r>
                    </a:p>
                    <a:p>
                      <a:pPr marL="0" lvl="0" indent="0" fontAlgn="base">
                        <a:buFont typeface="Symbol" panose="05050102010706020507" pitchFamily="18" charset="2"/>
                        <a:buNone/>
                      </a:pPr>
                      <a:r>
                        <a:rPr lang="uk-UA" sz="1300">
                          <a:effectLst/>
                        </a:rPr>
                        <a:t>- порядок організації роботи.</a:t>
                      </a:r>
                    </a:p>
                    <a:p>
                      <a:r>
                        <a:rPr lang="uk-UA" sz="1300">
                          <a:effectLst/>
                        </a:rPr>
                        <a:t>Внутрішні документи, які зазнали змін / створені внаслідок аналізу результатів зовнішнього </a:t>
                      </a:r>
                      <a:r>
                        <a:rPr lang="uk-UA" sz="1300">
                          <a:effectLst/>
                          <a:highlight>
                            <a:srgbClr val="FFFFFF"/>
                          </a:highlight>
                        </a:rPr>
                        <a:t>забезпечення якості вищої освіти (зокрема, зауважень та пропозицій, сформульовані під час попередніх акредитацій).</a:t>
                      </a:r>
                      <a:endParaRPr lang="uk-UA" sz="1300">
                        <a:effectLst/>
                      </a:endParaRPr>
                    </a:p>
                    <a:p>
                      <a:r>
                        <a:rPr lang="uk-UA" sz="1300">
                          <a:effectLst/>
                          <a:highlight>
                            <a:srgbClr val="FFFFFF"/>
                          </a:highlight>
                        </a:rPr>
                        <a:t>На офіційному вебсайті мають бути розміщені результати моніторингу якості освіти </a:t>
                      </a:r>
                      <a:r>
                        <a:rPr lang="uk-UA" sz="1300">
                          <a:effectLst/>
                        </a:rPr>
                        <a:t>(ч.2 ст.30 ЗУ «Про освіту»)</a:t>
                      </a:r>
                      <a:r>
                        <a:rPr lang="uk-UA" sz="1300">
                          <a:effectLst/>
                          <a:highlight>
                            <a:srgbClr val="FFFFFF"/>
                          </a:highlight>
                        </a:rPr>
                        <a:t> </a:t>
                      </a:r>
                      <a:endParaRPr lang="uk-UA" sz="1300">
                        <a:effectLst/>
                        <a:latin typeface="Times New Roman" panose="02020603050405020304" pitchFamily="18" charset="0"/>
                        <a:ea typeface="Times New Roman" panose="02020603050405020304" pitchFamily="18" charset="0"/>
                      </a:endParaRPr>
                    </a:p>
                  </a:txBody>
                  <a:tcPr marL="27892" marR="27892" marT="0" marB="0"/>
                </a:tc>
                <a:extLst>
                  <a:ext uri="{0D108BD9-81ED-4DB2-BD59-A6C34878D82A}">
                    <a16:rowId xmlns:a16="http://schemas.microsoft.com/office/drawing/2014/main" val="3728033246"/>
                  </a:ext>
                </a:extLst>
              </a:tr>
              <a:tr h="2688609">
                <a:tc>
                  <a:txBody>
                    <a:bodyPr/>
                    <a:lstStyle/>
                    <a:p>
                      <a:r>
                        <a:rPr lang="uk-UA" sz="1300">
                          <a:effectLst/>
                        </a:rPr>
                        <a:t>8.7 </a:t>
                      </a:r>
                      <a:r>
                        <a:rPr lang="uk-UA" sz="1300">
                          <a:effectLst/>
                          <a:highlight>
                            <a:srgbClr val="FFFFFF"/>
                          </a:highlight>
                        </a:rPr>
                        <a:t>В академічній спільноті закладу вищої освіти сформована культура якості, що сприяє постійному розвитку освітньої програми та освітньої діяльності за цією програмою.</a:t>
                      </a:r>
                      <a:endParaRPr lang="uk-UA" sz="1300">
                        <a:effectLst/>
                        <a:latin typeface="Times New Roman" panose="02020603050405020304" pitchFamily="18" charset="0"/>
                        <a:ea typeface="Times New Roman" panose="02020603050405020304" pitchFamily="18" charset="0"/>
                      </a:endParaRPr>
                    </a:p>
                  </a:txBody>
                  <a:tcPr marL="27892" marR="27892" marT="0" marB="0"/>
                </a:tc>
                <a:tc>
                  <a:txBody>
                    <a:bodyPr/>
                    <a:lstStyle/>
                    <a:p>
                      <a:r>
                        <a:rPr lang="uk-UA" sz="1300">
                          <a:effectLst/>
                        </a:rPr>
                        <a:t>п.2) ч.3 ст.32 ЗУ «Про вищу освіту»;</a:t>
                      </a:r>
                    </a:p>
                    <a:p>
                      <a:r>
                        <a:rPr lang="uk-UA" sz="1300">
                          <a:effectLst/>
                        </a:rPr>
                        <a:t>ст.41 ЗУ «Про освіту»</a:t>
                      </a:r>
                      <a:endParaRPr lang="uk-UA" sz="1300">
                        <a:effectLst/>
                        <a:latin typeface="Times New Roman" panose="02020603050405020304" pitchFamily="18" charset="0"/>
                        <a:ea typeface="Times New Roman" panose="02020603050405020304" pitchFamily="18" charset="0"/>
                      </a:endParaRPr>
                    </a:p>
                  </a:txBody>
                  <a:tcPr marL="27892" marR="27892" marT="0" marB="0"/>
                </a:tc>
                <a:tc>
                  <a:txBody>
                    <a:bodyPr/>
                    <a:lstStyle/>
                    <a:p>
                      <a:r>
                        <a:rPr lang="uk-UA" sz="1300">
                          <a:effectLst/>
                        </a:rPr>
                        <a:t>Внутрішні документи ЗВО, які регулюють:</a:t>
                      </a:r>
                    </a:p>
                    <a:p>
                      <a:pPr marL="0" lvl="0" indent="0" fontAlgn="base">
                        <a:buFont typeface="Symbol" panose="05050102010706020507" pitchFamily="18" charset="2"/>
                        <a:buNone/>
                      </a:pPr>
                      <a:r>
                        <a:rPr lang="uk-UA" sz="1300">
                          <a:effectLst/>
                        </a:rPr>
                        <a:t>- розподіл повноважень і відповідальності за здійснення процесів і процедур внутрішнього забезпечення якості освіти на різних рівнях та механізми взаємодії між окремими підрозділами;</a:t>
                      </a:r>
                    </a:p>
                    <a:p>
                      <a:pPr marL="0" lvl="0" indent="0" fontAlgn="base">
                        <a:buFont typeface="Symbol" panose="05050102010706020507" pitchFamily="18" charset="2"/>
                        <a:buNone/>
                      </a:pPr>
                      <a:r>
                        <a:rPr lang="uk-UA" sz="1300">
                          <a:effectLst/>
                        </a:rPr>
                        <a:t>- шляхи забезпечення якості управлінських та академічних процесів;</a:t>
                      </a:r>
                    </a:p>
                    <a:p>
                      <a:pPr marL="0" lvl="0" indent="0" fontAlgn="base">
                        <a:buFont typeface="Symbol" panose="05050102010706020507" pitchFamily="18" charset="2"/>
                        <a:buNone/>
                      </a:pPr>
                      <a:r>
                        <a:rPr lang="uk-UA" sz="1300">
                          <a:effectLst/>
                        </a:rPr>
                        <a:t> -механізми залучення учасників академічної спільноти та зовнішніх стекхолдерів до процедур забезпечення якості освіти на ОП. </a:t>
                      </a:r>
                    </a:p>
                    <a:p>
                      <a:pPr>
                        <a:spcAft>
                          <a:spcPts val="1050"/>
                        </a:spcAft>
                      </a:pPr>
                      <a:r>
                        <a:rPr lang="uk-UA" sz="1300">
                          <a:effectLst/>
                        </a:rPr>
                        <a:t>Рішення вченої ради ЗВО про визначення системи та затвердження процедури внутрішнього забезпечення якості вищої освіти (ст. 36 та п.3 ст. 79 ЗУ «Про вищу освіту»).</a:t>
                      </a:r>
                    </a:p>
                    <a:p>
                      <a:pPr>
                        <a:spcAft>
                          <a:spcPts val="1050"/>
                        </a:spcAft>
                      </a:pPr>
                      <a:r>
                        <a:rPr lang="uk-UA" sz="1300">
                          <a:effectLst/>
                        </a:rPr>
                        <a:t>Стратегія розвитку ЗВО може мати розділ, присвячений забезпеченню якості вищої освіти у ЗВО, план заходів щодо забезпечення якості освітньої діяльності на певний період</a:t>
                      </a:r>
                      <a:endParaRPr lang="uk-UA" sz="1300">
                        <a:effectLst/>
                        <a:latin typeface="Times New Roman" panose="02020603050405020304" pitchFamily="18" charset="0"/>
                        <a:ea typeface="Times New Roman" panose="02020603050405020304" pitchFamily="18" charset="0"/>
                      </a:endParaRPr>
                    </a:p>
                  </a:txBody>
                  <a:tcPr marL="27892" marR="27892" marT="0" marB="0"/>
                </a:tc>
                <a:extLst>
                  <a:ext uri="{0D108BD9-81ED-4DB2-BD59-A6C34878D82A}">
                    <a16:rowId xmlns:a16="http://schemas.microsoft.com/office/drawing/2014/main" val="1200472361"/>
                  </a:ext>
                </a:extLst>
              </a:tr>
            </a:tbl>
          </a:graphicData>
        </a:graphic>
      </p:graphicFrame>
    </p:spTree>
    <p:extLst>
      <p:ext uri="{BB962C8B-B14F-4D97-AF65-F5344CB8AC3E}">
        <p14:creationId xmlns:p14="http://schemas.microsoft.com/office/powerpoint/2010/main" val="5629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0F8281A9-A225-FB38-43F2-846DBF8E524A}"/>
              </a:ext>
            </a:extLst>
          </p:cNvPr>
          <p:cNvGraphicFramePr>
            <a:graphicFrameLocks noGrp="1"/>
          </p:cNvGraphicFramePr>
          <p:nvPr>
            <p:extLst>
              <p:ext uri="{D42A27DB-BD31-4B8C-83A1-F6EECF244321}">
                <p14:modId xmlns:p14="http://schemas.microsoft.com/office/powerpoint/2010/main" val="110770872"/>
              </p:ext>
            </p:extLst>
          </p:nvPr>
        </p:nvGraphicFramePr>
        <p:xfrm>
          <a:off x="0" y="445314"/>
          <a:ext cx="9144000" cy="4522112"/>
        </p:xfrm>
        <a:graphic>
          <a:graphicData uri="http://schemas.openxmlformats.org/drawingml/2006/table">
            <a:tbl>
              <a:tblPr>
                <a:tableStyleId>{616DA210-FB5B-4158-B5E0-FEB733F419BA}</a:tableStyleId>
              </a:tblPr>
              <a:tblGrid>
                <a:gridCol w="1627322">
                  <a:extLst>
                    <a:ext uri="{9D8B030D-6E8A-4147-A177-3AD203B41FA5}">
                      <a16:colId xmlns:a16="http://schemas.microsoft.com/office/drawing/2014/main" val="1173404813"/>
                    </a:ext>
                  </a:extLst>
                </a:gridCol>
                <a:gridCol w="2867187">
                  <a:extLst>
                    <a:ext uri="{9D8B030D-6E8A-4147-A177-3AD203B41FA5}">
                      <a16:colId xmlns:a16="http://schemas.microsoft.com/office/drawing/2014/main" val="808180765"/>
                    </a:ext>
                  </a:extLst>
                </a:gridCol>
                <a:gridCol w="4649491">
                  <a:extLst>
                    <a:ext uri="{9D8B030D-6E8A-4147-A177-3AD203B41FA5}">
                      <a16:colId xmlns:a16="http://schemas.microsoft.com/office/drawing/2014/main" val="3833728742"/>
                    </a:ext>
                  </a:extLst>
                </a:gridCol>
              </a:tblGrid>
              <a:tr h="368439">
                <a:tc gridSpan="3">
                  <a:txBody>
                    <a:bodyPr/>
                    <a:lstStyle/>
                    <a:p>
                      <a:pPr algn="ctr"/>
                      <a:r>
                        <a:rPr lang="uk-UA" sz="1200" b="1">
                          <a:effectLst/>
                          <a:highlight>
                            <a:srgbClr val="FFFFFF"/>
                          </a:highlight>
                        </a:rPr>
                        <a:t>Критерій 9. Прозорість та публічність</a:t>
                      </a:r>
                    </a:p>
                    <a:p>
                      <a:pPr algn="ctr"/>
                      <a:r>
                        <a:rPr lang="uk-UA" sz="1050">
                          <a:effectLst/>
                          <a:highlight>
                            <a:srgbClr val="FFFFFF"/>
                          </a:highlight>
                        </a:rPr>
                        <a:t>*з урахуванням вимог та обмежень щодо оприлюднення інформації з обмеженим доступом, встановлених законодавством (ст.21 ЗУ «Про інформацію»</a:t>
                      </a:r>
                      <a:endParaRPr lang="uk-UA" sz="1100">
                        <a:effectLst/>
                        <a:latin typeface="Times New Roman" panose="02020603050405020304" pitchFamily="18" charset="0"/>
                        <a:ea typeface="Times New Roman" panose="02020603050405020304" pitchFamily="18" charset="0"/>
                      </a:endParaRPr>
                    </a:p>
                  </a:txBody>
                  <a:tcPr marL="29695" marR="29695"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325433469"/>
                  </a:ext>
                </a:extLst>
              </a:tr>
              <a:tr h="4153673">
                <a:tc>
                  <a:txBody>
                    <a:bodyPr/>
                    <a:lstStyle/>
                    <a:p>
                      <a:r>
                        <a:rPr lang="uk-UA" sz="1200">
                          <a:effectLst/>
                        </a:rPr>
                        <a:t>9.1. </a:t>
                      </a:r>
                      <a:r>
                        <a:rPr lang="uk-UA" sz="1200">
                          <a:effectLst/>
                          <a:highlight>
                            <a:srgbClr val="FFFFFF"/>
                          </a:highlight>
                        </a:rPr>
                        <a:t>Визначені чіткі та зрозумілі правила і процедури, що регулюють права та обов’язки всіх учасників освітнього процесу, є доступними для них та яких послідовно дотримуються під час реалізації освітньої програми.</a:t>
                      </a:r>
                      <a:endParaRPr lang="uk-UA" sz="1200">
                        <a:effectLst/>
                        <a:latin typeface="Times New Roman" panose="02020603050405020304" pitchFamily="18" charset="0"/>
                        <a:ea typeface="Times New Roman" panose="02020603050405020304" pitchFamily="18" charset="0"/>
                      </a:endParaRPr>
                    </a:p>
                  </a:txBody>
                  <a:tcPr marL="29695" marR="29695" marT="0" marB="0"/>
                </a:tc>
                <a:tc>
                  <a:txBody>
                    <a:bodyPr/>
                    <a:lstStyle/>
                    <a:p>
                      <a:r>
                        <a:rPr lang="uk-UA" sz="1200">
                          <a:effectLst/>
                          <a:highlight>
                            <a:srgbClr val="FFFFFF"/>
                          </a:highlight>
                        </a:rPr>
                        <a:t>ст. 30 ЗУ «Про освіту»;</a:t>
                      </a:r>
                      <a:endParaRPr lang="uk-UA" sz="1200">
                        <a:effectLst/>
                      </a:endParaRPr>
                    </a:p>
                    <a:p>
                      <a:r>
                        <a:rPr lang="uk-UA" sz="1200">
                          <a:effectLst/>
                        </a:rPr>
                        <a:t>ст.79 ЗУ «Про вищу освіту»;</a:t>
                      </a:r>
                    </a:p>
                    <a:p>
                      <a:r>
                        <a:rPr lang="uk-UA" sz="1200">
                          <a:effectLst/>
                        </a:rPr>
                        <a:t> </a:t>
                      </a:r>
                    </a:p>
                    <a:p>
                      <a:r>
                        <a:rPr lang="uk-UA" sz="1200">
                          <a:effectLst/>
                          <a:highlight>
                            <a:srgbClr val="FFFFFF"/>
                          </a:highlight>
                        </a:rPr>
                        <a:t>ст.5 та ст.10-1 ЗУ «Про доступ до </a:t>
                      </a:r>
                      <a:br>
                        <a:rPr lang="uk-UA" sz="1200">
                          <a:effectLst/>
                          <a:highlight>
                            <a:srgbClr val="FFFFFF"/>
                          </a:highlight>
                        </a:rPr>
                      </a:br>
                      <a:r>
                        <a:rPr lang="uk-UA" sz="1200">
                          <a:effectLst/>
                          <a:highlight>
                            <a:srgbClr val="FFFFFF"/>
                          </a:highlight>
                        </a:rPr>
                        <a:t>публічної інформації»</a:t>
                      </a:r>
                      <a:endParaRPr lang="uk-UA" sz="1200">
                        <a:effectLst/>
                      </a:endParaRPr>
                    </a:p>
                    <a:p>
                      <a:r>
                        <a:rPr lang="uk-UA" sz="1200" u="sng">
                          <a:effectLst/>
                          <a:highlight>
                            <a:srgbClr val="FFFFFF"/>
                          </a:highlight>
                          <a:hlinkClick r:id="rId3"/>
                        </a:rPr>
                        <a:t>https://zakon.rada.gov.ua/laws/show/2939-17#Text</a:t>
                      </a:r>
                      <a:endParaRPr lang="uk-UA" sz="1200">
                        <a:effectLst/>
                      </a:endParaRPr>
                    </a:p>
                    <a:p>
                      <a:r>
                        <a:rPr lang="uk-UA" sz="1200">
                          <a:effectLst/>
                          <a:highlight>
                            <a:srgbClr val="FFFFFF"/>
                          </a:highlight>
                        </a:rPr>
                        <a:t> </a:t>
                      </a:r>
                      <a:endParaRPr lang="uk-UA" sz="1200">
                        <a:effectLst/>
                      </a:endParaRPr>
                    </a:p>
                    <a:p>
                      <a:r>
                        <a:rPr lang="uk-UA" sz="1200">
                          <a:effectLst/>
                          <a:highlight>
                            <a:srgbClr val="FFFFFF"/>
                          </a:highlight>
                        </a:rPr>
                        <a:t> </a:t>
                      </a:r>
                      <a:endParaRPr lang="uk-UA" sz="1200">
                        <a:effectLst/>
                      </a:endParaRPr>
                    </a:p>
                    <a:p>
                      <a:r>
                        <a:rPr lang="uk-UA" sz="1200">
                          <a:effectLst/>
                          <a:highlight>
                            <a:srgbClr val="FFFFFF"/>
                          </a:highlight>
                        </a:rPr>
                        <a:t>Права та обов’язки учасників освітнього процесу:</a:t>
                      </a:r>
                      <a:endParaRPr lang="uk-UA" sz="1200">
                        <a:effectLst/>
                      </a:endParaRPr>
                    </a:p>
                    <a:p>
                      <a:r>
                        <a:rPr lang="uk-UA" sz="1200">
                          <a:effectLst/>
                        </a:rPr>
                        <a:t>ч.3 ст.41 ЗУ «Про вищу освіту»</a:t>
                      </a:r>
                    </a:p>
                    <a:p>
                      <a:r>
                        <a:rPr lang="uk-UA" sz="1200">
                          <a:effectLst/>
                        </a:rPr>
                        <a:t>ст.57 ЗУ «Про вищу освіту»</a:t>
                      </a:r>
                    </a:p>
                    <a:p>
                      <a:r>
                        <a:rPr lang="uk-UA" sz="1200">
                          <a:effectLst/>
                        </a:rPr>
                        <a:t>ст.62 ЗУ «Про вищу освіту»</a:t>
                      </a:r>
                    </a:p>
                    <a:p>
                      <a:r>
                        <a:rPr lang="uk-UA" sz="1200">
                          <a:effectLst/>
                        </a:rPr>
                        <a:t>ст.53,54 ЗУ «Про освіту»</a:t>
                      </a:r>
                    </a:p>
                    <a:p>
                      <a:r>
                        <a:rPr lang="uk-UA" sz="1200">
                          <a:effectLst/>
                        </a:rPr>
                        <a:t>ст.6 ЗУ «Про наукову і науково-технічну діяльність»</a:t>
                      </a:r>
                    </a:p>
                    <a:p>
                      <a:r>
                        <a:rPr lang="uk-UA" sz="1200">
                          <a:effectLst/>
                        </a:rPr>
                        <a:t> </a:t>
                      </a: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9695" marR="29695" marT="0" marB="0"/>
                </a:tc>
                <a:tc>
                  <a:txBody>
                    <a:bodyPr/>
                    <a:lstStyle/>
                    <a:p>
                      <a:r>
                        <a:rPr lang="uk-UA" sz="1200">
                          <a:effectLst/>
                          <a:highlight>
                            <a:srgbClr val="FFFFFF"/>
                          </a:highlight>
                        </a:rPr>
                        <a:t>Внутрішні документи, які визначають порядок подання публічної інформації на офіційному веб-сайті. </a:t>
                      </a:r>
                      <a:r>
                        <a:rPr lang="uk-UA" sz="1200">
                          <a:effectLst/>
                          <a:highlight>
                            <a:srgbClr val="FFFF00"/>
                          </a:highlight>
                        </a:rPr>
                        <a:t> </a:t>
                      </a:r>
                      <a:endParaRPr lang="uk-UA" sz="1200">
                        <a:effectLst/>
                      </a:endParaRPr>
                    </a:p>
                    <a:p>
                      <a:r>
                        <a:rPr lang="uk-UA" sz="1200">
                          <a:effectLst/>
                          <a:highlight>
                            <a:srgbClr val="FFFFFF"/>
                          </a:highlight>
                        </a:rPr>
                        <a:t>Усі типи розроблених ЗВО внутрішніх документів, які містять правила і процедури, що регулюють права і обов’язки учасників процесу, у тому числі:</a:t>
                      </a:r>
                      <a:endParaRPr lang="uk-UA" sz="1200">
                        <a:effectLst/>
                      </a:endParaRPr>
                    </a:p>
                    <a:p>
                      <a:pPr>
                        <a:tabLst>
                          <a:tab pos="3390900" algn="l"/>
                        </a:tabLst>
                      </a:pPr>
                      <a:r>
                        <a:rPr lang="uk-UA" sz="1200">
                          <a:effectLst/>
                        </a:rPr>
                        <a:t>- статут ЗВО (</a:t>
                      </a:r>
                      <a:r>
                        <a:rPr lang="uk-UA" sz="1200">
                          <a:effectLst/>
                          <a:highlight>
                            <a:srgbClr val="FFFFFF"/>
                          </a:highlight>
                        </a:rPr>
                        <a:t>ст.27 ЗУ «Про вищу освіту»);</a:t>
                      </a:r>
                      <a:endParaRPr lang="uk-UA" sz="1200">
                        <a:effectLst/>
                      </a:endParaRPr>
                    </a:p>
                    <a:p>
                      <a:r>
                        <a:rPr lang="uk-UA" sz="1200">
                          <a:effectLst/>
                        </a:rPr>
                        <a:t>- Положення про організацію освітнього процесу (ч.2 ст.47 ЗУ «Про вищу освіту»);</a:t>
                      </a:r>
                    </a:p>
                    <a:p>
                      <a:pPr marL="0" lvl="0" indent="0" fontAlgn="base">
                        <a:buFont typeface="Symbol" panose="05050102010706020507" pitchFamily="18" charset="2"/>
                        <a:buNone/>
                      </a:pPr>
                      <a:r>
                        <a:rPr lang="uk-UA" sz="1200">
                          <a:effectLst/>
                        </a:rPr>
                        <a:t>- Положення, яким визначено порядок та умови обрання студентами дисциплін за вибором (ст.36 та ч.3 ст. 79 ЗУ «Про вищу освіту»;</a:t>
                      </a:r>
                    </a:p>
                    <a:p>
                      <a:pPr marL="0" lvl="0" indent="0" fontAlgn="base">
                        <a:buFont typeface="Symbol" panose="05050102010706020507" pitchFamily="18" charset="2"/>
                        <a:buNone/>
                      </a:pPr>
                      <a:r>
                        <a:rPr lang="uk-UA" sz="1200">
                          <a:effectLst/>
                        </a:rPr>
                        <a:t>- Положення про переведення студентів на вакантні місця державного замовлення (ст.36 та ч.3 ст. 79 ЗУ «Про вищу освіту»);</a:t>
                      </a:r>
                    </a:p>
                    <a:p>
                      <a:pPr marL="0" lvl="0" indent="0" fontAlgn="base">
                        <a:buFont typeface="Symbol" panose="05050102010706020507" pitchFamily="18" charset="2"/>
                        <a:buNone/>
                      </a:pPr>
                      <a:r>
                        <a:rPr lang="uk-UA" sz="1200">
                          <a:effectLst/>
                        </a:rPr>
                        <a:t>- Положення про орган студентського самоврядування (ст. 40 та ч.3 ст.79 ЗУ «Про вищу освіту»);</a:t>
                      </a:r>
                    </a:p>
                    <a:p>
                      <a:pPr>
                        <a:tabLst>
                          <a:tab pos="3390900" algn="l"/>
                        </a:tabLst>
                      </a:pPr>
                      <a:r>
                        <a:rPr lang="uk-UA" sz="1200">
                          <a:effectLst/>
                        </a:rPr>
                        <a:t>- Колективний договір (</a:t>
                      </a:r>
                      <a:r>
                        <a:rPr lang="uk-UA" sz="1200">
                          <a:effectLst/>
                          <a:highlight>
                            <a:srgbClr val="FFFFFF"/>
                          </a:highlight>
                        </a:rPr>
                        <a:t>п.18) ч.3 ст.34 ЗУ «Про вищу освіту»)</a:t>
                      </a:r>
                      <a:r>
                        <a:rPr lang="uk-UA" sz="1200">
                          <a:effectLst/>
                        </a:rPr>
                        <a:t>;</a:t>
                      </a:r>
                    </a:p>
                    <a:p>
                      <a:pPr marL="171450" indent="-171450">
                        <a:spcAft>
                          <a:spcPts val="1050"/>
                        </a:spcAft>
                        <a:buFontTx/>
                        <a:buChar char="-"/>
                      </a:pPr>
                      <a:r>
                        <a:rPr lang="uk-UA" sz="1200">
                          <a:effectLst/>
                        </a:rPr>
                        <a:t>Правила внутрішнього розпорядку (</a:t>
                      </a:r>
                      <a:r>
                        <a:rPr lang="uk-UA" sz="1200">
                          <a:effectLst/>
                          <a:highlight>
                            <a:srgbClr val="FFFFFF"/>
                          </a:highlight>
                        </a:rPr>
                        <a:t>п.18) ч.3 ст.34 ЗУ «Про вищу освіту»);</a:t>
                      </a:r>
                    </a:p>
                    <a:p>
                      <a:pPr marL="171450" indent="-171450">
                        <a:spcAft>
                          <a:spcPts val="1050"/>
                        </a:spcAft>
                        <a:buFontTx/>
                        <a:buChar char="-"/>
                      </a:pPr>
                      <a:r>
                        <a:rPr lang="uk-UA" sz="1200">
                          <a:effectLst/>
                          <a:highlight>
                            <a:srgbClr val="FFFFFF"/>
                          </a:highlight>
                        </a:rPr>
                        <a:t>Положення про Вчену раду;</a:t>
                      </a:r>
                      <a:endParaRPr lang="uk-UA" sz="1200">
                        <a:effectLst/>
                      </a:endParaRPr>
                    </a:p>
                    <a:p>
                      <a:pPr>
                        <a:spcAft>
                          <a:spcPts val="1050"/>
                        </a:spcAft>
                      </a:pPr>
                      <a:r>
                        <a:rPr lang="uk-UA" sz="1200">
                          <a:effectLst/>
                          <a:highlight>
                            <a:srgbClr val="FFFFFF"/>
                          </a:highlight>
                        </a:rPr>
                        <a:t>- Положення про факультет (ч.3 ст.35 ЗУ «По вищу освіту»);</a:t>
                      </a:r>
                      <a:endParaRPr lang="uk-UA" sz="1200">
                        <a:effectLst/>
                      </a:endParaRPr>
                    </a:p>
                    <a:p>
                      <a:pPr>
                        <a:spcAft>
                          <a:spcPts val="1050"/>
                        </a:spcAft>
                      </a:pPr>
                      <a:r>
                        <a:rPr lang="uk-UA" sz="1200">
                          <a:effectLst/>
                          <a:highlight>
                            <a:srgbClr val="FFFFFF"/>
                          </a:highlight>
                        </a:rPr>
                        <a:t>- Положення про структурні підрозділи (ст.33 ЗУ «Про вищу освіту»)</a:t>
                      </a:r>
                      <a:endParaRPr lang="uk-UA" sz="1200">
                        <a:effectLst/>
                        <a:latin typeface="Times New Roman" panose="02020603050405020304" pitchFamily="18" charset="0"/>
                        <a:ea typeface="Times New Roman" panose="02020603050405020304" pitchFamily="18" charset="0"/>
                      </a:endParaRPr>
                    </a:p>
                  </a:txBody>
                  <a:tcPr marL="29695" marR="29695" marT="0" marB="0"/>
                </a:tc>
                <a:extLst>
                  <a:ext uri="{0D108BD9-81ED-4DB2-BD59-A6C34878D82A}">
                    <a16:rowId xmlns:a16="http://schemas.microsoft.com/office/drawing/2014/main" val="3540460829"/>
                  </a:ext>
                </a:extLst>
              </a:tr>
            </a:tbl>
          </a:graphicData>
        </a:graphic>
      </p:graphicFrame>
    </p:spTree>
    <p:extLst>
      <p:ext uri="{BB962C8B-B14F-4D97-AF65-F5344CB8AC3E}">
        <p14:creationId xmlns:p14="http://schemas.microsoft.com/office/powerpoint/2010/main" val="1230625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CFEF2AD5-8140-2F08-13B3-D7FE7FB1D527}"/>
              </a:ext>
            </a:extLst>
          </p:cNvPr>
          <p:cNvGraphicFramePr>
            <a:graphicFrameLocks noGrp="1"/>
          </p:cNvGraphicFramePr>
          <p:nvPr>
            <p:extLst>
              <p:ext uri="{D42A27DB-BD31-4B8C-83A1-F6EECF244321}">
                <p14:modId xmlns:p14="http://schemas.microsoft.com/office/powerpoint/2010/main" val="2914822590"/>
              </p:ext>
            </p:extLst>
          </p:nvPr>
        </p:nvGraphicFramePr>
        <p:xfrm>
          <a:off x="228599" y="413564"/>
          <a:ext cx="8686711" cy="4224560"/>
        </p:xfrm>
        <a:graphic>
          <a:graphicData uri="http://schemas.openxmlformats.org/drawingml/2006/table">
            <a:tbl>
              <a:tblPr>
                <a:tableStyleId>{616DA210-FB5B-4158-B5E0-FEB733F419BA}</a:tableStyleId>
              </a:tblPr>
              <a:tblGrid>
                <a:gridCol w="2358338">
                  <a:extLst>
                    <a:ext uri="{9D8B030D-6E8A-4147-A177-3AD203B41FA5}">
                      <a16:colId xmlns:a16="http://schemas.microsoft.com/office/drawing/2014/main" val="2161036115"/>
                    </a:ext>
                  </a:extLst>
                </a:gridCol>
                <a:gridCol w="2638012">
                  <a:extLst>
                    <a:ext uri="{9D8B030D-6E8A-4147-A177-3AD203B41FA5}">
                      <a16:colId xmlns:a16="http://schemas.microsoft.com/office/drawing/2014/main" val="3878324910"/>
                    </a:ext>
                  </a:extLst>
                </a:gridCol>
                <a:gridCol w="3690361">
                  <a:extLst>
                    <a:ext uri="{9D8B030D-6E8A-4147-A177-3AD203B41FA5}">
                      <a16:colId xmlns:a16="http://schemas.microsoft.com/office/drawing/2014/main" val="1099267728"/>
                    </a:ext>
                  </a:extLst>
                </a:gridCol>
              </a:tblGrid>
              <a:tr h="1697906">
                <a:tc>
                  <a:txBody>
                    <a:bodyPr/>
                    <a:lstStyle/>
                    <a:p>
                      <a:r>
                        <a:rPr lang="uk-UA" sz="1300">
                          <a:effectLst/>
                        </a:rPr>
                        <a:t>9.2. </a:t>
                      </a:r>
                      <a:r>
                        <a:rPr lang="uk-UA" sz="1300">
                          <a:effectLst/>
                          <a:highlight>
                            <a:srgbClr val="FFFFFF"/>
                          </a:highlight>
                        </a:rPr>
                        <a:t>Заклад вищої освіти не пізніше ніж за місяць до затвердження ОП програми або змін до неї оприлюднює на своєму офіційному вебсайті відповідний проєкт із метою отримання зауважень та пропозиції заінтересованих сторін.</a:t>
                      </a:r>
                      <a:endParaRPr lang="uk-UA" sz="1300">
                        <a:effectLst/>
                        <a:latin typeface="Times New Roman" panose="02020603050405020304" pitchFamily="18" charset="0"/>
                        <a:ea typeface="Times New Roman" panose="02020603050405020304" pitchFamily="18" charset="0"/>
                      </a:endParaRPr>
                    </a:p>
                  </a:txBody>
                  <a:tcPr marL="47350" marR="47350" marT="0" marB="0"/>
                </a:tc>
                <a:tc>
                  <a:txBody>
                    <a:bodyPr/>
                    <a:lstStyle/>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47350" marR="47350" marT="0" marB="0"/>
                </a:tc>
                <a:tc>
                  <a:txBody>
                    <a:bodyPr/>
                    <a:lstStyle/>
                    <a:p>
                      <a:r>
                        <a:rPr lang="uk-UA" sz="1300">
                          <a:effectLst/>
                          <a:highlight>
                            <a:srgbClr val="FFFFFF"/>
                          </a:highlight>
                        </a:rPr>
                        <a:t>Внутрішні документи, які визначають порядок подання публічної інформації на офіційному </a:t>
                      </a:r>
                      <a:r>
                        <a:rPr lang="uk-UA" sz="1300">
                          <a:effectLst/>
                        </a:rPr>
                        <a:t>веб-сайті.</a:t>
                      </a:r>
                    </a:p>
                    <a:p>
                      <a:r>
                        <a:rPr lang="uk-UA" sz="1300">
                          <a:effectLst/>
                        </a:rPr>
                        <a:t>Має бути розміщено на офіційному вебсайті:</a:t>
                      </a:r>
                    </a:p>
                    <a:p>
                      <a:r>
                        <a:rPr lang="uk-UA" sz="1300">
                          <a:effectLst/>
                        </a:rPr>
                        <a:t>- проєкт освітньої програми та інформацію про зворотній зв'язок / форму для отримання пропозицій і зауважень;</a:t>
                      </a:r>
                    </a:p>
                    <a:p>
                      <a:r>
                        <a:rPr lang="uk-UA" sz="1300">
                          <a:effectLst/>
                        </a:rPr>
                        <a:t>- таблиця пропозицій після закінчення громадського обговорення </a:t>
                      </a:r>
                      <a:endParaRPr lang="uk-UA" sz="1300">
                        <a:effectLst/>
                        <a:latin typeface="Times New Roman" panose="02020603050405020304" pitchFamily="18" charset="0"/>
                        <a:ea typeface="Times New Roman" panose="02020603050405020304" pitchFamily="18" charset="0"/>
                      </a:endParaRPr>
                    </a:p>
                  </a:txBody>
                  <a:tcPr marL="47350" marR="47350" marT="0" marB="0"/>
                </a:tc>
                <a:extLst>
                  <a:ext uri="{0D108BD9-81ED-4DB2-BD59-A6C34878D82A}">
                    <a16:rowId xmlns:a16="http://schemas.microsoft.com/office/drawing/2014/main" val="1165588078"/>
                  </a:ext>
                </a:extLst>
              </a:tr>
              <a:tr h="2441480">
                <a:tc>
                  <a:txBody>
                    <a:bodyPr/>
                    <a:lstStyle/>
                    <a:p>
                      <a:r>
                        <a:rPr lang="uk-UA" sz="1300">
                          <a:effectLst/>
                        </a:rPr>
                        <a:t>9.3. </a:t>
                      </a:r>
                      <a:r>
                        <a:rPr lang="uk-UA" sz="1300">
                          <a:effectLst/>
                          <a:highlight>
                            <a:srgbClr val="FFFFFF"/>
                          </a:highlight>
                        </a:rPr>
                        <a:t>Заклад вищої освіти своєчасно оприлюднює на своєму офіційному вебсайті точну та достовірну інформацію про освітню програму (включаючи її цілі, очікувані результати навчання та компоненти) в обсязі, достатньому для інформування відповідних заінтересованих сторін та суспільства.</a:t>
                      </a:r>
                      <a:endParaRPr lang="uk-UA" sz="1300">
                        <a:effectLst/>
                        <a:latin typeface="Times New Roman" panose="02020603050405020304" pitchFamily="18" charset="0"/>
                        <a:ea typeface="Times New Roman" panose="02020603050405020304" pitchFamily="18" charset="0"/>
                      </a:endParaRPr>
                    </a:p>
                  </a:txBody>
                  <a:tcPr marL="47350" marR="47350" marT="0" marB="0"/>
                </a:tc>
                <a:tc>
                  <a:txBody>
                    <a:bodyPr/>
                    <a:lstStyle/>
                    <a:p>
                      <a:r>
                        <a:rPr lang="uk-UA" sz="1300">
                          <a:effectLst/>
                        </a:rPr>
                        <a:t>Ч.2 ст.30 ЗУ «Про освіту»;</a:t>
                      </a:r>
                    </a:p>
                    <a:p>
                      <a:r>
                        <a:rPr lang="uk-UA" sz="1300">
                          <a:effectLst/>
                        </a:rPr>
                        <a:t>П.7) ч.2 ст.16 ЗУ «Про вищу освіту»;</a:t>
                      </a:r>
                    </a:p>
                    <a:p>
                      <a:r>
                        <a:rPr lang="uk-UA" sz="1300">
                          <a:effectLst/>
                        </a:rPr>
                        <a:t> </a:t>
                      </a:r>
                    </a:p>
                    <a:p>
                      <a:r>
                        <a:rPr lang="uk-UA" sz="1300">
                          <a:effectLst/>
                          <a:highlight>
                            <a:srgbClr val="FFFFFF"/>
                          </a:highlight>
                        </a:rPr>
                        <a:t>ст.5 та ст.10-1 ЗУ «Про доступ до публічної інформації»</a:t>
                      </a:r>
                      <a:endParaRPr lang="uk-UA" sz="1300">
                        <a:effectLst/>
                      </a:endParaRPr>
                    </a:p>
                    <a:p>
                      <a:r>
                        <a:rPr lang="uk-UA" sz="1300" u="sng">
                          <a:effectLst/>
                          <a:highlight>
                            <a:srgbClr val="FFFFFF"/>
                          </a:highlight>
                          <a:hlinkClick r:id="rId3"/>
                        </a:rPr>
                        <a:t>https://zakon.rada.gov.ua/laws/show/2939-17#Text</a:t>
                      </a:r>
                      <a:r>
                        <a:rPr lang="uk-UA" sz="1300" u="sng">
                          <a:effectLst/>
                          <a:highlight>
                            <a:srgbClr val="FFFFFF"/>
                          </a:highlight>
                        </a:rPr>
                        <a:t>;</a:t>
                      </a:r>
                      <a:endParaRPr lang="uk-UA" sz="1300">
                        <a:effectLst/>
                      </a:endParaRPr>
                    </a:p>
                    <a:p>
                      <a:r>
                        <a:rPr lang="uk-UA" sz="1300">
                          <a:effectLst/>
                          <a:highlight>
                            <a:srgbClr val="FFFFFF"/>
                          </a:highlight>
                        </a:rPr>
                        <a:t> </a:t>
                      </a:r>
                      <a:endParaRPr lang="uk-UA" sz="1300">
                        <a:effectLst/>
                      </a:endParaRPr>
                    </a:p>
                    <a:p>
                      <a:r>
                        <a:rPr lang="uk-UA" sz="1300">
                          <a:effectLst/>
                          <a:highlight>
                            <a:srgbClr val="FFFFFF"/>
                          </a:highlight>
                        </a:rPr>
                        <a:t>ст.6 ЗУ «Про доступ </a:t>
                      </a:r>
                      <a:r>
                        <a:rPr lang="uk-UA" sz="1300">
                          <a:effectLst/>
                        </a:rPr>
                        <a:t>до публічної інформації</a:t>
                      </a:r>
                      <a:r>
                        <a:rPr lang="uk-UA" sz="1300">
                          <a:effectLst/>
                          <a:highlight>
                            <a:srgbClr val="FFFFFF"/>
                          </a:highlight>
                        </a:rPr>
                        <a:t>» (для ЗВО зі специфічними умовами навчання)</a:t>
                      </a:r>
                      <a:endParaRPr lang="uk-UA" sz="1300">
                        <a:effectLst/>
                      </a:endParaRPr>
                    </a:p>
                  </a:txBody>
                  <a:tcPr marL="47350" marR="47350" marT="0" marB="0"/>
                </a:tc>
                <a:tc>
                  <a:txBody>
                    <a:bodyPr/>
                    <a:lstStyle/>
                    <a:p>
                      <a:r>
                        <a:rPr lang="uk-UA" sz="1300">
                          <a:effectLst/>
                          <a:highlight>
                            <a:srgbClr val="FFFFFF"/>
                          </a:highlight>
                        </a:rPr>
                        <a:t>Внутрішні документи, які визначають процедури забезпечення публічності інформації про ОП на офіційному веб-сайті, відповідальних осіб за своєчасність, точність та достовірність.</a:t>
                      </a:r>
                      <a:endParaRPr lang="uk-UA" sz="1300">
                        <a:effectLst/>
                      </a:endParaRPr>
                    </a:p>
                    <a:p>
                      <a:r>
                        <a:rPr lang="uk-UA" sz="1300">
                          <a:effectLst/>
                        </a:rPr>
                        <a:t>Розміщено на офіційному вебсайті:</a:t>
                      </a:r>
                    </a:p>
                    <a:p>
                      <a:pPr marL="342900" lvl="0" indent="-342900" fontAlgn="base">
                        <a:buFont typeface="Symbol" panose="05050102010706020507" pitchFamily="18" charset="2"/>
                        <a:buChar char="-"/>
                      </a:pPr>
                      <a:r>
                        <a:rPr lang="uk-UA" sz="1300">
                          <a:effectLst/>
                        </a:rPr>
                        <a:t>Освітня програма і навчальний план (ч.2 ст.30 ЗУ «Про освіту»);</a:t>
                      </a:r>
                    </a:p>
                    <a:p>
                      <a:pPr marL="342900" lvl="0" indent="-342900" fontAlgn="base">
                        <a:buFont typeface="Symbol" panose="05050102010706020507" pitchFamily="18" charset="2"/>
                        <a:buChar char="-"/>
                      </a:pPr>
                      <a:r>
                        <a:rPr lang="uk-UA" sz="1300">
                          <a:effectLst/>
                        </a:rPr>
                        <a:t>робочі програми / силабуси дисциплін або аналогічні документи</a:t>
                      </a:r>
                    </a:p>
                    <a:p>
                      <a:pPr marL="228600"/>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47350" marR="47350" marT="0" marB="0"/>
                </a:tc>
                <a:extLst>
                  <a:ext uri="{0D108BD9-81ED-4DB2-BD59-A6C34878D82A}">
                    <a16:rowId xmlns:a16="http://schemas.microsoft.com/office/drawing/2014/main" val="3468814336"/>
                  </a:ext>
                </a:extLst>
              </a:tr>
            </a:tbl>
          </a:graphicData>
        </a:graphic>
      </p:graphicFrame>
    </p:spTree>
    <p:extLst>
      <p:ext uri="{BB962C8B-B14F-4D97-AF65-F5344CB8AC3E}">
        <p14:creationId xmlns:p14="http://schemas.microsoft.com/office/powerpoint/2010/main" val="4228896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061D6E42-DA94-58DA-DA8B-D0DD28C0A6EF}"/>
              </a:ext>
            </a:extLst>
          </p:cNvPr>
          <p:cNvGraphicFramePr>
            <a:graphicFrameLocks noGrp="1"/>
          </p:cNvGraphicFramePr>
          <p:nvPr>
            <p:extLst>
              <p:ext uri="{D42A27DB-BD31-4B8C-83A1-F6EECF244321}">
                <p14:modId xmlns:p14="http://schemas.microsoft.com/office/powerpoint/2010/main" val="2486549862"/>
              </p:ext>
            </p:extLst>
          </p:nvPr>
        </p:nvGraphicFramePr>
        <p:xfrm>
          <a:off x="228601" y="413565"/>
          <a:ext cx="8686710" cy="4492736"/>
        </p:xfrm>
        <a:graphic>
          <a:graphicData uri="http://schemas.openxmlformats.org/drawingml/2006/table">
            <a:tbl>
              <a:tblPr>
                <a:tableStyleId>{616DA210-FB5B-4158-B5E0-FEB733F419BA}</a:tableStyleId>
              </a:tblPr>
              <a:tblGrid>
                <a:gridCol w="2358337">
                  <a:extLst>
                    <a:ext uri="{9D8B030D-6E8A-4147-A177-3AD203B41FA5}">
                      <a16:colId xmlns:a16="http://schemas.microsoft.com/office/drawing/2014/main" val="3441020267"/>
                    </a:ext>
                  </a:extLst>
                </a:gridCol>
                <a:gridCol w="2638013">
                  <a:extLst>
                    <a:ext uri="{9D8B030D-6E8A-4147-A177-3AD203B41FA5}">
                      <a16:colId xmlns:a16="http://schemas.microsoft.com/office/drawing/2014/main" val="440505639"/>
                    </a:ext>
                  </a:extLst>
                </a:gridCol>
                <a:gridCol w="3690360">
                  <a:extLst>
                    <a:ext uri="{9D8B030D-6E8A-4147-A177-3AD203B41FA5}">
                      <a16:colId xmlns:a16="http://schemas.microsoft.com/office/drawing/2014/main" val="1156435194"/>
                    </a:ext>
                  </a:extLst>
                </a:gridCol>
              </a:tblGrid>
              <a:tr h="198740">
                <a:tc gridSpan="3">
                  <a:txBody>
                    <a:bodyPr/>
                    <a:lstStyle/>
                    <a:p>
                      <a:pPr algn="ctr"/>
                      <a:r>
                        <a:rPr lang="uk-UA" sz="1400" b="1">
                          <a:effectLst/>
                          <a:highlight>
                            <a:srgbClr val="FFFFFF"/>
                          </a:highlight>
                        </a:rPr>
                        <a:t>Критерій 10. Навчання через дослідження (для PhD)</a:t>
                      </a:r>
                      <a:endParaRPr lang="uk-UA" sz="1400" b="1">
                        <a:effectLst/>
                        <a:latin typeface="Times New Roman" panose="02020603050405020304" pitchFamily="18" charset="0"/>
                        <a:ea typeface="Times New Roman" panose="02020603050405020304" pitchFamily="18" charset="0"/>
                      </a:endParaRPr>
                    </a:p>
                  </a:txBody>
                  <a:tcPr marL="53526" marR="53526"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3232455954"/>
                  </a:ext>
                </a:extLst>
              </a:tr>
              <a:tr h="2448667">
                <a:tc>
                  <a:txBody>
                    <a:bodyPr/>
                    <a:lstStyle/>
                    <a:p>
                      <a:r>
                        <a:rPr lang="uk-UA" sz="1400">
                          <a:effectLst/>
                        </a:rPr>
                        <a:t>10.1. </a:t>
                      </a:r>
                      <a:r>
                        <a:rPr lang="uk-UA" sz="1400">
                          <a:effectLst/>
                          <a:highlight>
                            <a:srgbClr val="FFFFFF"/>
                          </a:highlight>
                        </a:rPr>
                        <a:t>Зміст освітньо-наукової програми відповідає науковим інтересам аспірантів (ад’юнктів) і забезпечує їх повноцінну підготовку до дослідницької та викладацької діяльності в закладах вищої освіти за спеціальністю та/або галуззю.</a:t>
                      </a:r>
                      <a:endParaRPr lang="uk-UA" sz="1400">
                        <a:effectLst/>
                        <a:latin typeface="Times New Roman" panose="02020603050405020304" pitchFamily="18" charset="0"/>
                        <a:ea typeface="Times New Roman" panose="02020603050405020304" pitchFamily="18" charset="0"/>
                      </a:endParaRPr>
                    </a:p>
                  </a:txBody>
                  <a:tcPr marL="53526" marR="53526" marT="0" marB="0"/>
                </a:tc>
                <a:tc>
                  <a:txBody>
                    <a:bodyPr/>
                    <a:lstStyle/>
                    <a:p>
                      <a:r>
                        <a:rPr lang="uk-UA" sz="1400">
                          <a:effectLst/>
                        </a:rPr>
                        <a:t>Порядок підготовки здобувачів освіти ступеня доктора філософії та доктора науку закладах вищої освіти (наукових установах) (затв. Постановою КМУ від 23.03.2016 №26 </a:t>
                      </a:r>
                      <a:r>
                        <a:rPr lang="ru-RU" sz="1400"/>
                        <a:t>(в редакції постанови Кабінету Міністрів України </a:t>
                      </a:r>
                      <a:r>
                        <a:rPr lang="ru-RU" sz="1400">
                          <a:hlinkClick r:id="rId3"/>
                        </a:rPr>
                        <a:t>від 19 травня 2023 р. № 502</a:t>
                      </a:r>
                      <a:r>
                        <a:rPr lang="ru-RU" sz="1400"/>
                        <a:t>)</a:t>
                      </a:r>
                      <a:r>
                        <a:rPr lang="uk-UA" sz="1400">
                          <a:effectLst/>
                        </a:rPr>
                        <a:t>) </a:t>
                      </a:r>
                      <a:r>
                        <a:rPr lang="fr-FR" sz="1400">
                          <a:effectLst/>
                          <a:hlinkClick r:id="rId4"/>
                        </a:rPr>
                        <a:t>https://zakon.rada.gov.ua/laws/show/261-2016-%D0%BF#Text</a:t>
                      </a:r>
                      <a:endParaRPr lang="uk-UA" sz="1400">
                        <a:effectLst/>
                        <a:latin typeface="Times New Roman" panose="02020603050405020304" pitchFamily="18" charset="0"/>
                        <a:ea typeface="Times New Roman" panose="02020603050405020304" pitchFamily="18" charset="0"/>
                      </a:endParaRPr>
                    </a:p>
                  </a:txBody>
                  <a:tcPr marL="53526" marR="53526" marT="0" marB="0"/>
                </a:tc>
                <a:tc>
                  <a:txBody>
                    <a:bodyPr/>
                    <a:lstStyle/>
                    <a:p>
                      <a:r>
                        <a:rPr lang="uk-UA" sz="1400">
                          <a:effectLst/>
                        </a:rPr>
                        <a:t>Внутрішні документи ЗВО, якими регламентовано вимоги до змісту освітньо-наукової програми.</a:t>
                      </a:r>
                    </a:p>
                    <a:p>
                      <a:r>
                        <a:rPr lang="uk-UA" sz="1400">
                          <a:effectLst/>
                        </a:rPr>
                        <a:t> </a:t>
                      </a:r>
                    </a:p>
                    <a:p>
                      <a:r>
                        <a:rPr lang="uk-UA" sz="1400">
                          <a:effectLst/>
                        </a:rPr>
                        <a:t>Освітньо-наукова програма.</a:t>
                      </a:r>
                    </a:p>
                    <a:p>
                      <a:r>
                        <a:rPr lang="uk-UA" sz="1400">
                          <a:effectLst/>
                        </a:rPr>
                        <a:t> </a:t>
                      </a:r>
                    </a:p>
                    <a:p>
                      <a:r>
                        <a:rPr lang="uk-UA" sz="1400">
                          <a:effectLst/>
                        </a:rPr>
                        <a:t>Робочі програми / силабуси дисциплін, практики.</a:t>
                      </a:r>
                    </a:p>
                    <a:p>
                      <a:r>
                        <a:rPr lang="uk-UA" sz="1400">
                          <a:effectLst/>
                        </a:rPr>
                        <a:t> </a:t>
                      </a:r>
                    </a:p>
                    <a:p>
                      <a:r>
                        <a:rPr lang="uk-UA" sz="1400">
                          <a:effectLst/>
                        </a:rPr>
                        <a:t>Тематика дисертаційних робіт аспірантів</a:t>
                      </a:r>
                      <a:endParaRPr lang="uk-UA" sz="1400">
                        <a:effectLst/>
                        <a:latin typeface="Times New Roman" panose="02020603050405020304" pitchFamily="18" charset="0"/>
                        <a:ea typeface="Times New Roman" panose="02020603050405020304" pitchFamily="18" charset="0"/>
                      </a:endParaRPr>
                    </a:p>
                  </a:txBody>
                  <a:tcPr marL="53526" marR="53526" marT="0" marB="0"/>
                </a:tc>
                <a:extLst>
                  <a:ext uri="{0D108BD9-81ED-4DB2-BD59-A6C34878D82A}">
                    <a16:rowId xmlns:a16="http://schemas.microsoft.com/office/drawing/2014/main" val="2229725722"/>
                  </a:ext>
                </a:extLst>
              </a:tr>
              <a:tr h="1830709">
                <a:tc>
                  <a:txBody>
                    <a:bodyPr/>
                    <a:lstStyle/>
                    <a:p>
                      <a:r>
                        <a:rPr lang="uk-UA" sz="1400">
                          <a:effectLst/>
                        </a:rPr>
                        <a:t>10.2 </a:t>
                      </a:r>
                      <a:r>
                        <a:rPr lang="uk-UA" sz="1400">
                          <a:effectLst/>
                          <a:highlight>
                            <a:srgbClr val="FFFFFF"/>
                          </a:highlight>
                        </a:rPr>
                        <a:t>Наукова діяльність аспірантів (ад’юнктів) відповідає напряму досліджень наукових керівників.</a:t>
                      </a:r>
                      <a:endParaRPr lang="uk-UA" sz="1400">
                        <a:effectLst/>
                        <a:latin typeface="Times New Roman" panose="02020603050405020304" pitchFamily="18" charset="0"/>
                        <a:ea typeface="Times New Roman" panose="02020603050405020304" pitchFamily="18" charset="0"/>
                      </a:endParaRPr>
                    </a:p>
                  </a:txBody>
                  <a:tcPr marL="53526" marR="53526" marT="0" marB="0"/>
                </a:tc>
                <a:tc>
                  <a:txBody>
                    <a:bodyPr/>
                    <a:lstStyle/>
                    <a:p>
                      <a:r>
                        <a:rPr lang="uk-UA" sz="1400">
                          <a:effectLst/>
                        </a:rPr>
                        <a:t>Рекомендація Vi. «Зальцбурзських рекомендацій»</a:t>
                      </a:r>
                    </a:p>
                    <a:p>
                      <a:r>
                        <a:rPr lang="uk-UA" sz="1400" u="sng">
                          <a:effectLst/>
                          <a:hlinkClick r:id="rId5"/>
                        </a:rPr>
                        <a:t>https://eua.eu/downloads/publications/salzburg%20ii%20recommendations%202010.pdf</a:t>
                      </a:r>
                      <a:endParaRPr lang="uk-UA" sz="1400">
                        <a:effectLst/>
                      </a:endParaRP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53526" marR="53526" marT="0" marB="0"/>
                </a:tc>
                <a:tc>
                  <a:txBody>
                    <a:bodyPr/>
                    <a:lstStyle/>
                    <a:p>
                      <a:r>
                        <a:rPr lang="uk-UA" sz="1400">
                          <a:effectLst/>
                        </a:rPr>
                        <a:t>Внутрішні документи ЗВО, якими регламентовано вимоги до формулювання теми дослідження аспіранта, вимоги до наукового(их) керівника(ів), змісту освітньо-наукової програми, вимоги до кваліфікації кадрового складу, що дають змогу відкрити ОНП третього рівня вищої освіти</a:t>
                      </a: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53526" marR="53526" marT="0" marB="0"/>
                </a:tc>
                <a:extLst>
                  <a:ext uri="{0D108BD9-81ED-4DB2-BD59-A6C34878D82A}">
                    <a16:rowId xmlns:a16="http://schemas.microsoft.com/office/drawing/2014/main" val="3797642801"/>
                  </a:ext>
                </a:extLst>
              </a:tr>
            </a:tbl>
          </a:graphicData>
        </a:graphic>
      </p:graphicFrame>
    </p:spTree>
    <p:extLst>
      <p:ext uri="{BB962C8B-B14F-4D97-AF65-F5344CB8AC3E}">
        <p14:creationId xmlns:p14="http://schemas.microsoft.com/office/powerpoint/2010/main" val="14621224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F7404EAD-6EA3-AC2A-D9A2-8ECA23F7B922}"/>
              </a:ext>
            </a:extLst>
          </p:cNvPr>
          <p:cNvGraphicFramePr>
            <a:graphicFrameLocks noGrp="1"/>
          </p:cNvGraphicFramePr>
          <p:nvPr>
            <p:extLst>
              <p:ext uri="{D42A27DB-BD31-4B8C-83A1-F6EECF244321}">
                <p14:modId xmlns:p14="http://schemas.microsoft.com/office/powerpoint/2010/main" val="2604633198"/>
              </p:ext>
            </p:extLst>
          </p:nvPr>
        </p:nvGraphicFramePr>
        <p:xfrm>
          <a:off x="152399" y="588010"/>
          <a:ext cx="8839201" cy="4193539"/>
        </p:xfrm>
        <a:graphic>
          <a:graphicData uri="http://schemas.openxmlformats.org/drawingml/2006/table">
            <a:tbl>
              <a:tblPr>
                <a:tableStyleId>{616DA210-FB5B-4158-B5E0-FEB733F419BA}</a:tableStyleId>
              </a:tblPr>
              <a:tblGrid>
                <a:gridCol w="3581401">
                  <a:extLst>
                    <a:ext uri="{9D8B030D-6E8A-4147-A177-3AD203B41FA5}">
                      <a16:colId xmlns:a16="http://schemas.microsoft.com/office/drawing/2014/main" val="1180456360"/>
                    </a:ext>
                  </a:extLst>
                </a:gridCol>
                <a:gridCol w="1502656">
                  <a:extLst>
                    <a:ext uri="{9D8B030D-6E8A-4147-A177-3AD203B41FA5}">
                      <a16:colId xmlns:a16="http://schemas.microsoft.com/office/drawing/2014/main" val="1768622649"/>
                    </a:ext>
                  </a:extLst>
                </a:gridCol>
                <a:gridCol w="3755144">
                  <a:extLst>
                    <a:ext uri="{9D8B030D-6E8A-4147-A177-3AD203B41FA5}">
                      <a16:colId xmlns:a16="http://schemas.microsoft.com/office/drawing/2014/main" val="420263291"/>
                    </a:ext>
                  </a:extLst>
                </a:gridCol>
              </a:tblGrid>
              <a:tr h="1926761">
                <a:tc>
                  <a:txBody>
                    <a:bodyPr/>
                    <a:lstStyle/>
                    <a:p>
                      <a:r>
                        <a:rPr lang="uk-UA" sz="1300">
                          <a:effectLst/>
                        </a:rPr>
                        <a:t>10.3 </a:t>
                      </a:r>
                      <a:r>
                        <a:rPr lang="uk-UA" sz="1300">
                          <a:effectLst/>
                          <a:highlight>
                            <a:srgbClr val="FFFFFF"/>
                          </a:highlight>
                        </a:rPr>
                        <a:t>Заклад вищої освіти організаційно та матеріально забезпечує в межах освітньо-наукової програми можливості для проведення й апробації результатів наукових досліджень відповідно до тематики аспірантів (ад’юнктів) (проведення регулярних конференцій, семінарів, колоквіумів, доступ до використання лабораторій, обладнання тощо).</a:t>
                      </a:r>
                      <a:endParaRPr lang="uk-UA" sz="1300">
                        <a:effectLst/>
                        <a:latin typeface="Times New Roman" panose="02020603050405020304" pitchFamily="18" charset="0"/>
                        <a:ea typeface="Times New Roman" panose="02020603050405020304" pitchFamily="18" charset="0"/>
                      </a:endParaRPr>
                    </a:p>
                  </a:txBody>
                  <a:tcPr marL="34197" marR="34197" marT="0" marB="0"/>
                </a:tc>
                <a:tc>
                  <a:txBody>
                    <a:bodyPr/>
                    <a:lstStyle/>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34197" marR="34197" marT="0" marB="0"/>
                </a:tc>
                <a:tc>
                  <a:txBody>
                    <a:bodyPr/>
                    <a:lstStyle/>
                    <a:p>
                      <a:r>
                        <a:rPr lang="uk-UA" sz="1300">
                          <a:effectLst/>
                        </a:rPr>
                        <a:t>Внутрішні документи ЗВО, які містять вимоги щодо забезпечення у </a:t>
                      </a:r>
                      <a:r>
                        <a:rPr lang="uk-UA" sz="1300">
                          <a:effectLst/>
                          <a:highlight>
                            <a:srgbClr val="FFFFFF"/>
                          </a:highlight>
                        </a:rPr>
                        <a:t>межах освітньо-наукової програми можливості для проведення й апробації результатів наукових досліджень відповідно до тематики аспірантів (за наявності)</a:t>
                      </a:r>
                      <a:endParaRPr lang="uk-UA" sz="1300">
                        <a:effectLst/>
                      </a:endParaRPr>
                    </a:p>
                    <a:p>
                      <a:r>
                        <a:rPr lang="uk-UA" sz="1300">
                          <a:effectLst/>
                          <a:highlight>
                            <a:srgbClr val="FFFFFF"/>
                          </a:highlight>
                        </a:rPr>
                        <a:t> </a:t>
                      </a:r>
                      <a:endParaRPr lang="uk-UA" sz="1300">
                        <a:effectLst/>
                      </a:endParaRPr>
                    </a:p>
                    <a:p>
                      <a:pPr>
                        <a:tabLst>
                          <a:tab pos="3390900" algn="l"/>
                        </a:tabLst>
                      </a:pPr>
                      <a:r>
                        <a:rPr lang="uk-UA" sz="1300">
                          <a:effectLst/>
                        </a:rPr>
                        <a:t>Статут ЗВО (</a:t>
                      </a:r>
                      <a:r>
                        <a:rPr lang="uk-UA" sz="1300">
                          <a:effectLst/>
                          <a:highlight>
                            <a:srgbClr val="FFFFFF"/>
                          </a:highlight>
                        </a:rPr>
                        <a:t>ст.27 ЗУ «Про вищу освіту»)</a:t>
                      </a:r>
                      <a:endParaRPr lang="uk-UA" sz="1300">
                        <a:effectLst/>
                      </a:endParaRPr>
                    </a:p>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34197" marR="34197" marT="0" marB="0"/>
                </a:tc>
                <a:extLst>
                  <a:ext uri="{0D108BD9-81ED-4DB2-BD59-A6C34878D82A}">
                    <a16:rowId xmlns:a16="http://schemas.microsoft.com/office/drawing/2014/main" val="705772441"/>
                  </a:ext>
                </a:extLst>
              </a:tr>
              <a:tr h="1360067">
                <a:tc>
                  <a:txBody>
                    <a:bodyPr/>
                    <a:lstStyle/>
                    <a:p>
                      <a:r>
                        <a:rPr lang="uk-UA" sz="1300">
                          <a:effectLst/>
                        </a:rPr>
                        <a:t>10.4 </a:t>
                      </a:r>
                      <a:r>
                        <a:rPr lang="uk-UA" sz="1300">
                          <a:effectLst/>
                          <a:highlight>
                            <a:srgbClr val="FFFFFF"/>
                          </a:highlight>
                        </a:rPr>
                        <a:t>Заклад вищої освіти забезпечує можливості для залучення аспірантів (ад’юнктів) до міжнародної академічної спільноти за спеціальністю, зокрема через виступи на конференціях, публікації, участь у спільних дослідницьких проєктах тощо.</a:t>
                      </a:r>
                      <a:endParaRPr lang="uk-UA" sz="1300">
                        <a:effectLst/>
                        <a:latin typeface="Times New Roman" panose="02020603050405020304" pitchFamily="18" charset="0"/>
                        <a:ea typeface="Times New Roman" panose="02020603050405020304" pitchFamily="18" charset="0"/>
                      </a:endParaRPr>
                    </a:p>
                  </a:txBody>
                  <a:tcPr marL="34197" marR="34197" marT="0" marB="0"/>
                </a:tc>
                <a:tc>
                  <a:txBody>
                    <a:bodyPr/>
                    <a:lstStyle/>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34197" marR="34197" marT="0" marB="0"/>
                </a:tc>
                <a:tc>
                  <a:txBody>
                    <a:bodyPr/>
                    <a:lstStyle/>
                    <a:p>
                      <a:r>
                        <a:rPr lang="uk-UA" sz="1300">
                          <a:effectLst/>
                        </a:rPr>
                        <a:t>Внутрішні документи ЗВО, які містять вимоги щодо забезпечення у </a:t>
                      </a:r>
                      <a:r>
                        <a:rPr lang="uk-UA" sz="1300">
                          <a:effectLst/>
                          <a:highlight>
                            <a:srgbClr val="FFFFFF"/>
                          </a:highlight>
                        </a:rPr>
                        <a:t>межах освітньо-наукової програми можливості для залучення аспірантів (ад’юнктів) до міжнародної академічної спільноти за спеціальністю</a:t>
                      </a:r>
                      <a:endParaRPr lang="uk-UA" sz="1300">
                        <a:effectLst/>
                        <a:latin typeface="Times New Roman" panose="02020603050405020304" pitchFamily="18" charset="0"/>
                        <a:ea typeface="Times New Roman" panose="02020603050405020304" pitchFamily="18" charset="0"/>
                      </a:endParaRPr>
                    </a:p>
                  </a:txBody>
                  <a:tcPr marL="34197" marR="34197" marT="0" marB="0"/>
                </a:tc>
                <a:extLst>
                  <a:ext uri="{0D108BD9-81ED-4DB2-BD59-A6C34878D82A}">
                    <a16:rowId xmlns:a16="http://schemas.microsoft.com/office/drawing/2014/main" val="1023421718"/>
                  </a:ext>
                </a:extLst>
              </a:tr>
              <a:tr h="906711">
                <a:tc>
                  <a:txBody>
                    <a:bodyPr/>
                    <a:lstStyle/>
                    <a:p>
                      <a:r>
                        <a:rPr lang="uk-UA" sz="1300">
                          <a:effectLst/>
                        </a:rPr>
                        <a:t>10.5 </a:t>
                      </a:r>
                      <a:r>
                        <a:rPr lang="uk-UA" sz="1300">
                          <a:effectLst/>
                          <a:highlight>
                            <a:srgbClr val="FFFFFF"/>
                          </a:highlight>
                        </a:rPr>
                        <a:t>Наявна практика участі наукових керівників аспірантів у дослідницьких проєктах, результати яких регулярно публікуються та/або практично впроваджуються.</a:t>
                      </a:r>
                      <a:endParaRPr lang="uk-UA" sz="1300">
                        <a:effectLst/>
                        <a:latin typeface="Times New Roman" panose="02020603050405020304" pitchFamily="18" charset="0"/>
                        <a:ea typeface="Times New Roman" panose="02020603050405020304" pitchFamily="18" charset="0"/>
                      </a:endParaRPr>
                    </a:p>
                  </a:txBody>
                  <a:tcPr marL="34197" marR="34197" marT="0" marB="0"/>
                </a:tc>
                <a:tc>
                  <a:txBody>
                    <a:bodyPr/>
                    <a:lstStyle/>
                    <a:p>
                      <a:r>
                        <a:rPr lang="uk-UA" sz="1300">
                          <a:effectLst/>
                        </a:rPr>
                        <a:t> </a:t>
                      </a:r>
                      <a:endParaRPr lang="uk-UA" sz="1300">
                        <a:effectLst/>
                        <a:latin typeface="Times New Roman" panose="02020603050405020304" pitchFamily="18" charset="0"/>
                        <a:ea typeface="Times New Roman" panose="02020603050405020304" pitchFamily="18" charset="0"/>
                      </a:endParaRPr>
                    </a:p>
                  </a:txBody>
                  <a:tcPr marL="34197" marR="34197" marT="0" marB="0"/>
                </a:tc>
                <a:tc>
                  <a:txBody>
                    <a:bodyPr/>
                    <a:lstStyle/>
                    <a:p>
                      <a:r>
                        <a:rPr lang="uk-UA" sz="1300">
                          <a:effectLst/>
                        </a:rPr>
                        <a:t>Внутрішні документи ЗВО, які містять вимоги до участі наукових керівників аспірантів у дослідницьких проектах</a:t>
                      </a:r>
                      <a:endParaRPr lang="uk-UA" sz="1300">
                        <a:effectLst/>
                        <a:latin typeface="Times New Roman" panose="02020603050405020304" pitchFamily="18" charset="0"/>
                        <a:ea typeface="Times New Roman" panose="02020603050405020304" pitchFamily="18" charset="0"/>
                      </a:endParaRPr>
                    </a:p>
                  </a:txBody>
                  <a:tcPr marL="34197" marR="34197" marT="0" marB="0"/>
                </a:tc>
                <a:extLst>
                  <a:ext uri="{0D108BD9-81ED-4DB2-BD59-A6C34878D82A}">
                    <a16:rowId xmlns:a16="http://schemas.microsoft.com/office/drawing/2014/main" val="3820986892"/>
                  </a:ext>
                </a:extLst>
              </a:tr>
            </a:tbl>
          </a:graphicData>
        </a:graphic>
      </p:graphicFrame>
    </p:spTree>
    <p:extLst>
      <p:ext uri="{BB962C8B-B14F-4D97-AF65-F5344CB8AC3E}">
        <p14:creationId xmlns:p14="http://schemas.microsoft.com/office/powerpoint/2010/main" val="25282102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FB89D587-36F7-4EEE-088D-7DF9DCD88200}"/>
              </a:ext>
            </a:extLst>
          </p:cNvPr>
          <p:cNvGraphicFramePr>
            <a:graphicFrameLocks noGrp="1"/>
          </p:cNvGraphicFramePr>
          <p:nvPr>
            <p:extLst>
              <p:ext uri="{D42A27DB-BD31-4B8C-83A1-F6EECF244321}">
                <p14:modId xmlns:p14="http://schemas.microsoft.com/office/powerpoint/2010/main" val="2004464058"/>
              </p:ext>
            </p:extLst>
          </p:nvPr>
        </p:nvGraphicFramePr>
        <p:xfrm>
          <a:off x="381000" y="666750"/>
          <a:ext cx="8534311" cy="4114800"/>
        </p:xfrm>
        <a:graphic>
          <a:graphicData uri="http://schemas.openxmlformats.org/drawingml/2006/table">
            <a:tbl>
              <a:tblPr>
                <a:tableStyleId>{616DA210-FB5B-4158-B5E0-FEB733F419BA}</a:tableStyleId>
              </a:tblPr>
              <a:tblGrid>
                <a:gridCol w="2316963">
                  <a:extLst>
                    <a:ext uri="{9D8B030D-6E8A-4147-A177-3AD203B41FA5}">
                      <a16:colId xmlns:a16="http://schemas.microsoft.com/office/drawing/2014/main" val="1121165685"/>
                    </a:ext>
                  </a:extLst>
                </a:gridCol>
                <a:gridCol w="2864637">
                  <a:extLst>
                    <a:ext uri="{9D8B030D-6E8A-4147-A177-3AD203B41FA5}">
                      <a16:colId xmlns:a16="http://schemas.microsoft.com/office/drawing/2014/main" val="1990097483"/>
                    </a:ext>
                  </a:extLst>
                </a:gridCol>
                <a:gridCol w="3352711">
                  <a:extLst>
                    <a:ext uri="{9D8B030D-6E8A-4147-A177-3AD203B41FA5}">
                      <a16:colId xmlns:a16="http://schemas.microsoft.com/office/drawing/2014/main" val="1341162030"/>
                    </a:ext>
                  </a:extLst>
                </a:gridCol>
              </a:tblGrid>
              <a:tr h="4114800">
                <a:tc>
                  <a:txBody>
                    <a:bodyPr/>
                    <a:lstStyle/>
                    <a:p>
                      <a:r>
                        <a:rPr lang="uk-UA" sz="1400">
                          <a:effectLst/>
                        </a:rPr>
                        <a:t>10.6 </a:t>
                      </a:r>
                      <a:r>
                        <a:rPr lang="uk-UA" sz="1400">
                          <a:effectLst/>
                          <a:highlight>
                            <a:srgbClr val="FFFFFF"/>
                          </a:highlight>
                        </a:rPr>
                        <a:t>Заклад вищої освіти забезпечує дотримання академічної доброчесності у професійній діяльності наукових керівників та аспірантів (ад’юнктів), зокрема вживає заходів для унеможливлення наукового керівництва особами, які вчинили порушення академічної доброчесності.</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Порядок підготовки здобувачів освіти ступеня доктора філософії та доктора науку закладах вищої освіти (наукових установах) (затв. Постановою КМУ від 23.03.2016 №26 </a:t>
                      </a:r>
                      <a:r>
                        <a:rPr lang="ru-RU" sz="1400"/>
                        <a:t>(в редакції постанови Кабінету Міністрів України </a:t>
                      </a:r>
                      <a:r>
                        <a:rPr lang="ru-RU" sz="1400">
                          <a:hlinkClick r:id="rId3"/>
                        </a:rPr>
                        <a:t>від 19 травня 2023 р. № 502</a:t>
                      </a:r>
                      <a:r>
                        <a:rPr lang="ru-RU" sz="1400"/>
                        <a:t>)</a:t>
                      </a:r>
                      <a:r>
                        <a:rPr lang="uk-UA" sz="1400">
                          <a:effectLst/>
                        </a:rPr>
                        <a:t>) </a:t>
                      </a:r>
                      <a:r>
                        <a:rPr lang="fr-FR" sz="1400">
                          <a:effectLst/>
                          <a:hlinkClick r:id="rId4"/>
                        </a:rPr>
                        <a:t>https://zakon.rada.gov.ua/laws/show/261-2016-%D0%BF#Text</a:t>
                      </a:r>
                      <a:r>
                        <a:rPr lang="uk-UA" sz="1400">
                          <a:effectLst/>
                        </a:rPr>
                        <a:t>; </a:t>
                      </a:r>
                      <a:endParaRPr lang="uk-UA" sz="1400">
                        <a:effectLst/>
                        <a:latin typeface="Times New Roman" panose="02020603050405020304" pitchFamily="18" charset="0"/>
                        <a:ea typeface="Times New Roman" panose="02020603050405020304" pitchFamily="18" charset="0"/>
                      </a:endParaRPr>
                    </a:p>
                    <a:p>
                      <a:r>
                        <a:rPr lang="uk-UA" sz="1400">
                          <a:effectLst/>
                        </a:rPr>
                        <a:t> </a:t>
                      </a:r>
                    </a:p>
                    <a:p>
                      <a:r>
                        <a:rPr lang="uk-UA" sz="1400">
                          <a:effectLst/>
                        </a:rPr>
                        <a:t>ч.6 ст.28’ ЗУ «Про наукову і науково-технічну діяльність» </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Внутрішні документи ЗВО, які містять: </a:t>
                      </a:r>
                    </a:p>
                    <a:p>
                      <a:endParaRPr lang="uk-UA" sz="1400">
                        <a:effectLst/>
                      </a:endParaRPr>
                    </a:p>
                    <a:p>
                      <a:pPr marL="342900" lvl="0" indent="-342900" fontAlgn="base">
                        <a:buFont typeface="Symbol" panose="05050102010706020507" pitchFamily="18" charset="2"/>
                        <a:buChar char="-"/>
                      </a:pPr>
                      <a:r>
                        <a:rPr lang="uk-UA" sz="1400">
                          <a:effectLst/>
                        </a:rPr>
                        <a:t>норми, що унеможливлюють наукове керівництво особами, які вчинили порушення академічної доброчесності;</a:t>
                      </a:r>
                    </a:p>
                    <a:p>
                      <a:pPr marL="342900" lvl="0" indent="-342900" fontAlgn="base">
                        <a:buFont typeface="Symbol" panose="05050102010706020507" pitchFamily="18" charset="2"/>
                        <a:buChar char="-"/>
                      </a:pPr>
                      <a:r>
                        <a:rPr lang="uk-UA" sz="1400">
                          <a:effectLst/>
                        </a:rPr>
                        <a:t>вимоги щодо регулярної перевірки на відсутність академічного плагіату всіх наукових робіт аспірантів та їхні наукових керівників тощо </a:t>
                      </a:r>
                      <a:endParaRPr lang="uk-U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54614424"/>
                  </a:ext>
                </a:extLst>
              </a:tr>
            </a:tbl>
          </a:graphicData>
        </a:graphic>
      </p:graphicFrame>
    </p:spTree>
    <p:extLst>
      <p:ext uri="{BB962C8B-B14F-4D97-AF65-F5344CB8AC3E}">
        <p14:creationId xmlns:p14="http://schemas.microsoft.com/office/powerpoint/2010/main" val="2925952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2997" y="344500"/>
            <a:ext cx="7708265" cy="758190"/>
          </a:xfrm>
          <a:prstGeom prst="rect">
            <a:avLst/>
          </a:prstGeom>
        </p:spPr>
        <p:txBody>
          <a:bodyPr vert="horz" wrap="square" lIns="0" tIns="12700" rIns="0" bIns="0" rtlCol="0">
            <a:spAutoFit/>
          </a:bodyPr>
          <a:lstStyle/>
          <a:p>
            <a:pPr marL="3175" algn="ctr">
              <a:lnSpc>
                <a:spcPct val="100000"/>
              </a:lnSpc>
              <a:spcBef>
                <a:spcPts val="100"/>
              </a:spcBef>
            </a:pPr>
            <a:r>
              <a:rPr sz="2400" dirty="0">
                <a:solidFill>
                  <a:srgbClr val="1F487C"/>
                </a:solidFill>
              </a:rPr>
              <a:t>Наказ</a:t>
            </a:r>
            <a:r>
              <a:rPr sz="2400" spc="-40" dirty="0">
                <a:solidFill>
                  <a:srgbClr val="1F487C"/>
                </a:solidFill>
              </a:rPr>
              <a:t> </a:t>
            </a:r>
            <a:r>
              <a:rPr sz="2400" dirty="0">
                <a:solidFill>
                  <a:srgbClr val="1F487C"/>
                </a:solidFill>
              </a:rPr>
              <a:t>МОН</a:t>
            </a:r>
            <a:r>
              <a:rPr sz="2400" spc="-45" dirty="0">
                <a:solidFill>
                  <a:srgbClr val="1F487C"/>
                </a:solidFill>
              </a:rPr>
              <a:t> </a:t>
            </a:r>
            <a:r>
              <a:rPr sz="2400" dirty="0">
                <a:solidFill>
                  <a:srgbClr val="1F487C"/>
                </a:solidFill>
              </a:rPr>
              <a:t>України</a:t>
            </a:r>
            <a:r>
              <a:rPr sz="2400" spc="-45" dirty="0">
                <a:solidFill>
                  <a:srgbClr val="1F487C"/>
                </a:solidFill>
              </a:rPr>
              <a:t> </a:t>
            </a:r>
            <a:r>
              <a:rPr sz="2400" dirty="0">
                <a:solidFill>
                  <a:srgbClr val="1F487C"/>
                </a:solidFill>
              </a:rPr>
              <a:t>від</a:t>
            </a:r>
            <a:r>
              <a:rPr sz="2400" spc="-35" dirty="0">
                <a:solidFill>
                  <a:srgbClr val="1F487C"/>
                </a:solidFill>
              </a:rPr>
              <a:t> </a:t>
            </a:r>
            <a:r>
              <a:rPr sz="2400" dirty="0">
                <a:solidFill>
                  <a:srgbClr val="1F487C"/>
                </a:solidFill>
              </a:rPr>
              <a:t>13.06.2024</a:t>
            </a:r>
            <a:r>
              <a:rPr sz="2400" spc="-35" dirty="0">
                <a:solidFill>
                  <a:srgbClr val="1F487C"/>
                </a:solidFill>
              </a:rPr>
              <a:t> </a:t>
            </a:r>
            <a:r>
              <a:rPr sz="2400" dirty="0">
                <a:solidFill>
                  <a:srgbClr val="1F487C"/>
                </a:solidFill>
              </a:rPr>
              <a:t>№</a:t>
            </a:r>
            <a:r>
              <a:rPr sz="2400" spc="-45" dirty="0">
                <a:solidFill>
                  <a:srgbClr val="1F487C"/>
                </a:solidFill>
              </a:rPr>
              <a:t> </a:t>
            </a:r>
            <a:r>
              <a:rPr sz="2400" dirty="0">
                <a:solidFill>
                  <a:srgbClr val="1F487C"/>
                </a:solidFill>
              </a:rPr>
              <a:t>842</a:t>
            </a:r>
            <a:r>
              <a:rPr sz="2400" spc="-25" dirty="0">
                <a:solidFill>
                  <a:srgbClr val="1F487C"/>
                </a:solidFill>
              </a:rPr>
              <a:t> </a:t>
            </a:r>
            <a:r>
              <a:rPr sz="2400" spc="-20" dirty="0">
                <a:solidFill>
                  <a:srgbClr val="1F487C"/>
                </a:solidFill>
              </a:rPr>
              <a:t>«Про</a:t>
            </a:r>
            <a:endParaRPr sz="2400"/>
          </a:p>
          <a:p>
            <a:pPr algn="ctr">
              <a:lnSpc>
                <a:spcPct val="100000"/>
              </a:lnSpc>
              <a:spcBef>
                <a:spcPts val="5"/>
              </a:spcBef>
            </a:pPr>
            <a:r>
              <a:rPr sz="2400" dirty="0">
                <a:solidFill>
                  <a:srgbClr val="1F487C"/>
                </a:solidFill>
              </a:rPr>
              <a:t>внесення</a:t>
            </a:r>
            <a:r>
              <a:rPr sz="2400" spc="-70" dirty="0">
                <a:solidFill>
                  <a:srgbClr val="1F487C"/>
                </a:solidFill>
              </a:rPr>
              <a:t> </a:t>
            </a:r>
            <a:r>
              <a:rPr sz="2400" dirty="0">
                <a:solidFill>
                  <a:srgbClr val="1F487C"/>
                </a:solidFill>
              </a:rPr>
              <a:t>змін</a:t>
            </a:r>
            <a:r>
              <a:rPr sz="2400" spc="-90" dirty="0">
                <a:solidFill>
                  <a:srgbClr val="1F487C"/>
                </a:solidFill>
              </a:rPr>
              <a:t> </a:t>
            </a:r>
            <a:r>
              <a:rPr sz="2400" dirty="0">
                <a:solidFill>
                  <a:srgbClr val="1F487C"/>
                </a:solidFill>
              </a:rPr>
              <a:t>до</a:t>
            </a:r>
            <a:r>
              <a:rPr sz="2400" spc="-85" dirty="0">
                <a:solidFill>
                  <a:srgbClr val="1F487C"/>
                </a:solidFill>
              </a:rPr>
              <a:t> </a:t>
            </a:r>
            <a:r>
              <a:rPr sz="2400" dirty="0">
                <a:solidFill>
                  <a:srgbClr val="1F487C"/>
                </a:solidFill>
              </a:rPr>
              <a:t>деяких</a:t>
            </a:r>
            <a:r>
              <a:rPr sz="2400" spc="-70" dirty="0">
                <a:solidFill>
                  <a:srgbClr val="1F487C"/>
                </a:solidFill>
              </a:rPr>
              <a:t> </a:t>
            </a:r>
            <a:r>
              <a:rPr sz="2400" dirty="0">
                <a:solidFill>
                  <a:srgbClr val="1F487C"/>
                </a:solidFill>
              </a:rPr>
              <a:t>стандартів</a:t>
            </a:r>
            <a:r>
              <a:rPr sz="2400" spc="-40" dirty="0">
                <a:solidFill>
                  <a:srgbClr val="1F487C"/>
                </a:solidFill>
              </a:rPr>
              <a:t> </a:t>
            </a:r>
            <a:r>
              <a:rPr sz="2400" dirty="0">
                <a:solidFill>
                  <a:srgbClr val="1F487C"/>
                </a:solidFill>
              </a:rPr>
              <a:t>вищої</a:t>
            </a:r>
            <a:r>
              <a:rPr sz="2400" spc="-80" dirty="0">
                <a:solidFill>
                  <a:srgbClr val="1F487C"/>
                </a:solidFill>
              </a:rPr>
              <a:t> </a:t>
            </a:r>
            <a:r>
              <a:rPr sz="2400" spc="-10" dirty="0">
                <a:solidFill>
                  <a:srgbClr val="1F487C"/>
                </a:solidFill>
              </a:rPr>
              <a:t>освіти»</a:t>
            </a:r>
            <a:endParaRPr sz="2400"/>
          </a:p>
        </p:txBody>
      </p:sp>
      <p:sp>
        <p:nvSpPr>
          <p:cNvPr id="3" name="object 3"/>
          <p:cNvSpPr txBox="1"/>
          <p:nvPr/>
        </p:nvSpPr>
        <p:spPr>
          <a:xfrm>
            <a:off x="458216" y="1098646"/>
            <a:ext cx="8394700" cy="3683635"/>
          </a:xfrm>
          <a:prstGeom prst="rect">
            <a:avLst/>
          </a:prstGeom>
        </p:spPr>
        <p:txBody>
          <a:bodyPr vert="horz" wrap="square" lIns="0" tIns="73025" rIns="0" bIns="0" rtlCol="0">
            <a:spAutoFit/>
          </a:bodyPr>
          <a:lstStyle/>
          <a:p>
            <a:pPr marL="645160">
              <a:lnSpc>
                <a:spcPct val="100000"/>
              </a:lnSpc>
              <a:spcBef>
                <a:spcPts val="575"/>
              </a:spcBef>
            </a:pPr>
            <a:r>
              <a:rPr sz="2000" b="1" dirty="0">
                <a:latin typeface="Arial"/>
                <a:cs typeface="Arial"/>
              </a:rPr>
              <a:t>Додається</a:t>
            </a:r>
            <a:r>
              <a:rPr sz="2000" b="1" spc="-40" dirty="0">
                <a:latin typeface="Arial"/>
                <a:cs typeface="Arial"/>
              </a:rPr>
              <a:t> </a:t>
            </a:r>
            <a:r>
              <a:rPr sz="2000" b="1" dirty="0">
                <a:latin typeface="Arial"/>
                <a:cs typeface="Arial"/>
              </a:rPr>
              <a:t>загальна</a:t>
            </a:r>
            <a:r>
              <a:rPr sz="2000" b="1" spc="-65" dirty="0">
                <a:latin typeface="Arial"/>
                <a:cs typeface="Arial"/>
              </a:rPr>
              <a:t> </a:t>
            </a:r>
            <a:r>
              <a:rPr sz="2000" b="1" dirty="0">
                <a:latin typeface="Arial"/>
                <a:cs typeface="Arial"/>
              </a:rPr>
              <a:t>компетентність</a:t>
            </a:r>
            <a:r>
              <a:rPr sz="2000" b="1" spc="-10" dirty="0">
                <a:latin typeface="Arial"/>
                <a:cs typeface="Arial"/>
              </a:rPr>
              <a:t> </a:t>
            </a:r>
            <a:r>
              <a:rPr sz="2000" b="1" dirty="0">
                <a:latin typeface="Arial"/>
                <a:cs typeface="Arial"/>
              </a:rPr>
              <a:t>до</a:t>
            </a:r>
            <a:r>
              <a:rPr sz="2000" b="1" spc="-45" dirty="0">
                <a:latin typeface="Arial"/>
                <a:cs typeface="Arial"/>
              </a:rPr>
              <a:t> </a:t>
            </a:r>
            <a:r>
              <a:rPr sz="2000" b="1" dirty="0">
                <a:latin typeface="Arial"/>
                <a:cs typeface="Arial"/>
              </a:rPr>
              <a:t>усіх</a:t>
            </a:r>
            <a:r>
              <a:rPr sz="2000" b="1" spc="-25" dirty="0">
                <a:latin typeface="Arial"/>
                <a:cs typeface="Arial"/>
              </a:rPr>
              <a:t> </a:t>
            </a:r>
            <a:r>
              <a:rPr sz="2000" b="1" dirty="0">
                <a:latin typeface="Arial"/>
                <a:cs typeface="Arial"/>
              </a:rPr>
              <a:t>ОП</a:t>
            </a:r>
            <a:r>
              <a:rPr sz="2000" b="1" spc="-55" dirty="0">
                <a:latin typeface="Arial"/>
                <a:cs typeface="Arial"/>
              </a:rPr>
              <a:t> </a:t>
            </a:r>
            <a:r>
              <a:rPr sz="2000" b="1" spc="-10" dirty="0">
                <a:latin typeface="Arial"/>
                <a:cs typeface="Arial"/>
              </a:rPr>
              <a:t>першого</a:t>
            </a:r>
            <a:endParaRPr sz="2000">
              <a:latin typeface="Arial"/>
              <a:cs typeface="Arial"/>
            </a:endParaRPr>
          </a:p>
          <a:p>
            <a:pPr marL="2001520">
              <a:lnSpc>
                <a:spcPct val="100000"/>
              </a:lnSpc>
              <a:spcBef>
                <a:spcPts val="480"/>
              </a:spcBef>
            </a:pPr>
            <a:r>
              <a:rPr sz="2000" b="1" dirty="0">
                <a:latin typeface="Arial"/>
                <a:cs typeface="Arial"/>
              </a:rPr>
              <a:t>(бакалаврського)</a:t>
            </a:r>
            <a:r>
              <a:rPr sz="2000" b="1" spc="-75" dirty="0">
                <a:latin typeface="Arial"/>
                <a:cs typeface="Arial"/>
              </a:rPr>
              <a:t> </a:t>
            </a:r>
            <a:r>
              <a:rPr sz="2000" b="1" dirty="0">
                <a:latin typeface="Arial"/>
                <a:cs typeface="Arial"/>
              </a:rPr>
              <a:t>рівня</a:t>
            </a:r>
            <a:r>
              <a:rPr sz="2000" b="1" spc="-45" dirty="0">
                <a:latin typeface="Arial"/>
                <a:cs typeface="Arial"/>
              </a:rPr>
              <a:t> </a:t>
            </a:r>
            <a:r>
              <a:rPr sz="2000" b="1" dirty="0">
                <a:latin typeface="Arial"/>
                <a:cs typeface="Arial"/>
              </a:rPr>
              <a:t>вищої</a:t>
            </a:r>
            <a:r>
              <a:rPr sz="2000" b="1" spc="-50" dirty="0">
                <a:latin typeface="Arial"/>
                <a:cs typeface="Arial"/>
              </a:rPr>
              <a:t> </a:t>
            </a:r>
            <a:r>
              <a:rPr sz="2000" b="1" spc="-10" dirty="0">
                <a:latin typeface="Arial"/>
                <a:cs typeface="Arial"/>
              </a:rPr>
              <a:t>освіти</a:t>
            </a:r>
            <a:endParaRPr sz="2000">
              <a:latin typeface="Arial"/>
              <a:cs typeface="Arial"/>
            </a:endParaRPr>
          </a:p>
          <a:p>
            <a:pPr marL="303530" marR="5080" indent="-276225">
              <a:lnSpc>
                <a:spcPct val="120000"/>
              </a:lnSpc>
              <a:spcBef>
                <a:spcPts val="5"/>
              </a:spcBef>
            </a:pPr>
            <a:r>
              <a:rPr sz="2000" i="1" dirty="0">
                <a:latin typeface="Arial"/>
                <a:cs typeface="Arial"/>
              </a:rPr>
              <a:t>«Здатність</a:t>
            </a:r>
            <a:r>
              <a:rPr sz="2000" i="1" spc="-40" dirty="0">
                <a:latin typeface="Arial"/>
                <a:cs typeface="Arial"/>
              </a:rPr>
              <a:t> </a:t>
            </a:r>
            <a:r>
              <a:rPr sz="2000" i="1" dirty="0">
                <a:latin typeface="Arial"/>
                <a:cs typeface="Arial"/>
              </a:rPr>
              <a:t>ухвалювати</a:t>
            </a:r>
            <a:r>
              <a:rPr sz="2000" i="1" spc="-55" dirty="0">
                <a:latin typeface="Arial"/>
                <a:cs typeface="Arial"/>
              </a:rPr>
              <a:t> </a:t>
            </a:r>
            <a:r>
              <a:rPr sz="2000" i="1" dirty="0">
                <a:latin typeface="Arial"/>
                <a:cs typeface="Arial"/>
              </a:rPr>
              <a:t>рішення</a:t>
            </a:r>
            <a:r>
              <a:rPr sz="2000" i="1" spc="-50" dirty="0">
                <a:latin typeface="Arial"/>
                <a:cs typeface="Arial"/>
              </a:rPr>
              <a:t> </a:t>
            </a:r>
            <a:r>
              <a:rPr sz="2000" i="1" dirty="0">
                <a:latin typeface="Arial"/>
                <a:cs typeface="Arial"/>
              </a:rPr>
              <a:t>та</a:t>
            </a:r>
            <a:r>
              <a:rPr sz="2000" i="1" spc="-25" dirty="0">
                <a:latin typeface="Arial"/>
                <a:cs typeface="Arial"/>
              </a:rPr>
              <a:t> </a:t>
            </a:r>
            <a:r>
              <a:rPr sz="2000" i="1" dirty="0">
                <a:latin typeface="Arial"/>
                <a:cs typeface="Arial"/>
              </a:rPr>
              <a:t>діяти,</a:t>
            </a:r>
            <a:r>
              <a:rPr sz="2000" i="1" spc="-35" dirty="0">
                <a:latin typeface="Arial"/>
                <a:cs typeface="Arial"/>
              </a:rPr>
              <a:t> </a:t>
            </a:r>
            <a:r>
              <a:rPr sz="2000" i="1" dirty="0">
                <a:latin typeface="Arial"/>
                <a:cs typeface="Arial"/>
              </a:rPr>
              <a:t>дотримуючись</a:t>
            </a:r>
            <a:r>
              <a:rPr sz="2000" i="1" spc="-65" dirty="0">
                <a:latin typeface="Arial"/>
                <a:cs typeface="Arial"/>
              </a:rPr>
              <a:t> </a:t>
            </a:r>
            <a:r>
              <a:rPr sz="2000" i="1" spc="-10" dirty="0">
                <a:latin typeface="Arial"/>
                <a:cs typeface="Arial"/>
              </a:rPr>
              <a:t>принципу </a:t>
            </a:r>
            <a:r>
              <a:rPr sz="2000" i="1" dirty="0">
                <a:latin typeface="Arial"/>
                <a:cs typeface="Arial"/>
              </a:rPr>
              <a:t>неприпустимості</a:t>
            </a:r>
            <a:r>
              <a:rPr sz="2000" i="1" spc="-40" dirty="0">
                <a:latin typeface="Arial"/>
                <a:cs typeface="Arial"/>
              </a:rPr>
              <a:t> </a:t>
            </a:r>
            <a:r>
              <a:rPr sz="2000" i="1" dirty="0">
                <a:latin typeface="Arial"/>
                <a:cs typeface="Arial"/>
              </a:rPr>
              <a:t>корупції</a:t>
            </a:r>
            <a:r>
              <a:rPr sz="2000" i="1" spc="-35" dirty="0">
                <a:latin typeface="Arial"/>
                <a:cs typeface="Arial"/>
              </a:rPr>
              <a:t> </a:t>
            </a:r>
            <a:r>
              <a:rPr sz="2000" i="1" dirty="0">
                <a:latin typeface="Arial"/>
                <a:cs typeface="Arial"/>
              </a:rPr>
              <a:t>та</a:t>
            </a:r>
            <a:r>
              <a:rPr sz="2000" i="1" spc="-5" dirty="0">
                <a:latin typeface="Arial"/>
                <a:cs typeface="Arial"/>
              </a:rPr>
              <a:t> </a:t>
            </a:r>
            <a:r>
              <a:rPr sz="2000" i="1" dirty="0">
                <a:latin typeface="Arial"/>
                <a:cs typeface="Arial"/>
              </a:rPr>
              <a:t>будь-яких</a:t>
            </a:r>
            <a:r>
              <a:rPr sz="2000" i="1" spc="-55" dirty="0">
                <a:latin typeface="Arial"/>
                <a:cs typeface="Arial"/>
              </a:rPr>
              <a:t> </a:t>
            </a:r>
            <a:r>
              <a:rPr sz="2000" i="1" dirty="0">
                <a:latin typeface="Arial"/>
                <a:cs typeface="Arial"/>
              </a:rPr>
              <a:t>проявів</a:t>
            </a:r>
            <a:r>
              <a:rPr sz="2000" i="1" spc="-10" dirty="0">
                <a:latin typeface="Arial"/>
                <a:cs typeface="Arial"/>
              </a:rPr>
              <a:t> недоброчесності»</a:t>
            </a:r>
            <a:endParaRPr sz="2000">
              <a:latin typeface="Arial"/>
              <a:cs typeface="Arial"/>
            </a:endParaRPr>
          </a:p>
          <a:p>
            <a:pPr marL="18415" algn="ctr">
              <a:lnSpc>
                <a:spcPct val="100000"/>
              </a:lnSpc>
              <a:spcBef>
                <a:spcPts val="480"/>
              </a:spcBef>
            </a:pPr>
            <a:r>
              <a:rPr sz="2000" dirty="0">
                <a:latin typeface="Arial"/>
                <a:cs typeface="Arial"/>
              </a:rPr>
              <a:t>Обов'язково</a:t>
            </a:r>
            <a:r>
              <a:rPr sz="2000" spc="-65" dirty="0">
                <a:latin typeface="Arial"/>
                <a:cs typeface="Arial"/>
              </a:rPr>
              <a:t> </a:t>
            </a:r>
            <a:r>
              <a:rPr sz="2000" dirty="0">
                <a:latin typeface="Arial"/>
                <a:cs typeface="Arial"/>
              </a:rPr>
              <a:t>ЗК</a:t>
            </a:r>
            <a:r>
              <a:rPr sz="2000" spc="-40" dirty="0">
                <a:latin typeface="Arial"/>
                <a:cs typeface="Arial"/>
              </a:rPr>
              <a:t> </a:t>
            </a:r>
            <a:r>
              <a:rPr sz="2000" dirty="0">
                <a:latin typeface="Arial"/>
                <a:cs typeface="Arial"/>
              </a:rPr>
              <a:t>додається</a:t>
            </a:r>
            <a:r>
              <a:rPr sz="2000" spc="-45" dirty="0">
                <a:latin typeface="Arial"/>
                <a:cs typeface="Arial"/>
              </a:rPr>
              <a:t> </a:t>
            </a:r>
            <a:r>
              <a:rPr sz="2000" dirty="0">
                <a:latin typeface="Arial"/>
                <a:cs typeface="Arial"/>
              </a:rPr>
              <a:t>до</a:t>
            </a:r>
            <a:r>
              <a:rPr sz="2000" spc="-45" dirty="0">
                <a:latin typeface="Arial"/>
                <a:cs typeface="Arial"/>
              </a:rPr>
              <a:t> </a:t>
            </a:r>
            <a:r>
              <a:rPr sz="2000" dirty="0">
                <a:latin typeface="Arial"/>
                <a:cs typeface="Arial"/>
              </a:rPr>
              <a:t>освітніх</a:t>
            </a:r>
            <a:r>
              <a:rPr sz="2000" spc="-45" dirty="0">
                <a:latin typeface="Arial"/>
                <a:cs typeface="Arial"/>
              </a:rPr>
              <a:t> </a:t>
            </a:r>
            <a:r>
              <a:rPr sz="2000" spc="-10" dirty="0">
                <a:latin typeface="Arial"/>
                <a:cs typeface="Arial"/>
              </a:rPr>
              <a:t>компонентів</a:t>
            </a:r>
            <a:endParaRPr sz="2000">
              <a:latin typeface="Arial"/>
              <a:cs typeface="Arial"/>
            </a:endParaRPr>
          </a:p>
          <a:p>
            <a:pPr marL="12700" algn="ctr">
              <a:lnSpc>
                <a:spcPct val="100000"/>
              </a:lnSpc>
              <a:spcBef>
                <a:spcPts val="480"/>
              </a:spcBef>
            </a:pPr>
            <a:r>
              <a:rPr sz="2000" b="1" dirty="0">
                <a:latin typeface="Arial"/>
                <a:cs typeface="Arial"/>
              </a:rPr>
              <a:t>«Вступ</a:t>
            </a:r>
            <a:r>
              <a:rPr sz="2000" b="1" spc="-20" dirty="0">
                <a:latin typeface="Arial"/>
                <a:cs typeface="Arial"/>
              </a:rPr>
              <a:t> </a:t>
            </a:r>
            <a:r>
              <a:rPr sz="2000" b="1" dirty="0">
                <a:latin typeface="Arial"/>
                <a:cs typeface="Arial"/>
              </a:rPr>
              <a:t>до</a:t>
            </a:r>
            <a:r>
              <a:rPr sz="2000" b="1" spc="-65" dirty="0">
                <a:latin typeface="Arial"/>
                <a:cs typeface="Arial"/>
              </a:rPr>
              <a:t> </a:t>
            </a:r>
            <a:r>
              <a:rPr sz="2000" b="1" dirty="0">
                <a:latin typeface="Arial"/>
                <a:cs typeface="Arial"/>
              </a:rPr>
              <a:t>фаху»,</a:t>
            </a:r>
            <a:r>
              <a:rPr sz="2000" b="1" spc="-10" dirty="0">
                <a:latin typeface="Arial"/>
                <a:cs typeface="Arial"/>
              </a:rPr>
              <a:t> </a:t>
            </a:r>
            <a:r>
              <a:rPr sz="2000" b="1" dirty="0">
                <a:latin typeface="Arial"/>
                <a:cs typeface="Arial"/>
              </a:rPr>
              <a:t>«Курсова</a:t>
            </a:r>
            <a:r>
              <a:rPr sz="2000" b="1" spc="-50" dirty="0">
                <a:latin typeface="Arial"/>
                <a:cs typeface="Arial"/>
              </a:rPr>
              <a:t> </a:t>
            </a:r>
            <a:r>
              <a:rPr sz="2000" b="1" dirty="0">
                <a:latin typeface="Arial"/>
                <a:cs typeface="Arial"/>
              </a:rPr>
              <a:t>робота»,</a:t>
            </a:r>
            <a:r>
              <a:rPr sz="2000" b="1" spc="-55" dirty="0">
                <a:latin typeface="Arial"/>
                <a:cs typeface="Arial"/>
              </a:rPr>
              <a:t> </a:t>
            </a:r>
            <a:r>
              <a:rPr sz="2000" b="1" dirty="0">
                <a:latin typeface="Arial"/>
                <a:cs typeface="Arial"/>
              </a:rPr>
              <a:t>«Дипломна</a:t>
            </a:r>
            <a:r>
              <a:rPr sz="2000" b="1" spc="-75" dirty="0">
                <a:latin typeface="Arial"/>
                <a:cs typeface="Arial"/>
              </a:rPr>
              <a:t> </a:t>
            </a:r>
            <a:r>
              <a:rPr sz="2000" b="1" spc="-10" dirty="0">
                <a:latin typeface="Arial"/>
                <a:cs typeface="Arial"/>
              </a:rPr>
              <a:t>робота»</a:t>
            </a:r>
            <a:endParaRPr sz="2000">
              <a:latin typeface="Arial"/>
              <a:cs typeface="Arial"/>
            </a:endParaRPr>
          </a:p>
          <a:p>
            <a:pPr marL="12700">
              <a:lnSpc>
                <a:spcPct val="100000"/>
              </a:lnSpc>
              <a:spcBef>
                <a:spcPts val="484"/>
              </a:spcBef>
            </a:pPr>
            <a:r>
              <a:rPr sz="2000" i="1" u="sng" spc="-10" dirty="0">
                <a:uFill>
                  <a:solidFill>
                    <a:srgbClr val="000000"/>
                  </a:solidFill>
                </a:uFill>
                <a:latin typeface="Arial"/>
                <a:cs typeface="Arial"/>
              </a:rPr>
              <a:t>Завдання:</a:t>
            </a:r>
            <a:endParaRPr sz="2000">
              <a:latin typeface="Arial"/>
              <a:cs typeface="Arial"/>
            </a:endParaRPr>
          </a:p>
          <a:p>
            <a:pPr marL="12700">
              <a:lnSpc>
                <a:spcPct val="100000"/>
              </a:lnSpc>
              <a:spcBef>
                <a:spcPts val="475"/>
              </a:spcBef>
            </a:pPr>
            <a:r>
              <a:rPr sz="2000" dirty="0">
                <a:latin typeface="Arial"/>
                <a:cs typeface="Arial"/>
              </a:rPr>
              <a:t>Гаранту</a:t>
            </a:r>
            <a:r>
              <a:rPr sz="2000" spc="-10" dirty="0">
                <a:latin typeface="Arial"/>
                <a:cs typeface="Arial"/>
              </a:rPr>
              <a:t> </a:t>
            </a:r>
            <a:r>
              <a:rPr sz="2000" dirty="0">
                <a:latin typeface="Arial"/>
                <a:cs typeface="Arial"/>
              </a:rPr>
              <a:t>разом</a:t>
            </a:r>
            <a:r>
              <a:rPr sz="2000" spc="-10" dirty="0">
                <a:latin typeface="Arial"/>
                <a:cs typeface="Arial"/>
              </a:rPr>
              <a:t> </a:t>
            </a:r>
            <a:r>
              <a:rPr sz="2000" dirty="0">
                <a:latin typeface="Arial"/>
                <a:cs typeface="Arial"/>
              </a:rPr>
              <a:t>з</a:t>
            </a:r>
            <a:r>
              <a:rPr sz="2000" spc="-5" dirty="0">
                <a:latin typeface="Arial"/>
                <a:cs typeface="Arial"/>
              </a:rPr>
              <a:t> </a:t>
            </a:r>
            <a:r>
              <a:rPr sz="2000" dirty="0">
                <a:latin typeface="Arial"/>
                <a:cs typeface="Arial"/>
              </a:rPr>
              <a:t>робочою</a:t>
            </a:r>
            <a:r>
              <a:rPr sz="2000" spc="-10" dirty="0">
                <a:latin typeface="Arial"/>
                <a:cs typeface="Arial"/>
              </a:rPr>
              <a:t> </a:t>
            </a:r>
            <a:r>
              <a:rPr sz="2000" dirty="0">
                <a:latin typeface="Arial"/>
                <a:cs typeface="Arial"/>
              </a:rPr>
              <a:t>групою</a:t>
            </a:r>
            <a:r>
              <a:rPr sz="2000" spc="-10" dirty="0">
                <a:latin typeface="Arial"/>
                <a:cs typeface="Arial"/>
              </a:rPr>
              <a:t> </a:t>
            </a:r>
            <a:r>
              <a:rPr sz="2000" dirty="0">
                <a:latin typeface="Arial"/>
                <a:cs typeface="Arial"/>
              </a:rPr>
              <a:t>необхідно</a:t>
            </a:r>
            <a:r>
              <a:rPr sz="2000" spc="-10" dirty="0">
                <a:latin typeface="Arial"/>
                <a:cs typeface="Arial"/>
              </a:rPr>
              <a:t> </a:t>
            </a:r>
            <a:r>
              <a:rPr sz="2000" dirty="0">
                <a:latin typeface="Arial"/>
                <a:cs typeface="Arial"/>
              </a:rPr>
              <a:t>визначити</a:t>
            </a:r>
            <a:r>
              <a:rPr sz="2000" spc="-5" dirty="0">
                <a:latin typeface="Arial"/>
                <a:cs typeface="Arial"/>
              </a:rPr>
              <a:t> </a:t>
            </a:r>
            <a:r>
              <a:rPr sz="2000" dirty="0">
                <a:latin typeface="Arial"/>
                <a:cs typeface="Arial"/>
              </a:rPr>
              <a:t>ПРН,</a:t>
            </a:r>
            <a:r>
              <a:rPr sz="2000" spc="-10" dirty="0">
                <a:latin typeface="Arial"/>
                <a:cs typeface="Arial"/>
              </a:rPr>
              <a:t> </a:t>
            </a:r>
            <a:r>
              <a:rPr sz="2000" spc="-20" dirty="0">
                <a:latin typeface="Arial"/>
                <a:cs typeface="Arial"/>
              </a:rPr>
              <a:t>який</a:t>
            </a:r>
            <a:endParaRPr sz="2000">
              <a:latin typeface="Arial"/>
              <a:cs typeface="Arial"/>
            </a:endParaRPr>
          </a:p>
          <a:p>
            <a:pPr marL="71120" algn="ctr">
              <a:lnSpc>
                <a:spcPct val="100000"/>
              </a:lnSpc>
              <a:spcBef>
                <a:spcPts val="480"/>
              </a:spcBef>
            </a:pPr>
            <a:r>
              <a:rPr sz="2000" dirty="0">
                <a:latin typeface="Arial"/>
                <a:cs typeface="Arial"/>
              </a:rPr>
              <a:t>буде</a:t>
            </a:r>
            <a:r>
              <a:rPr sz="2000" spc="-25" dirty="0">
                <a:latin typeface="Arial"/>
                <a:cs typeface="Arial"/>
              </a:rPr>
              <a:t> </a:t>
            </a:r>
            <a:r>
              <a:rPr sz="2000" dirty="0">
                <a:latin typeface="Arial"/>
                <a:cs typeface="Arial"/>
              </a:rPr>
              <a:t>забезпечувати</a:t>
            </a:r>
            <a:r>
              <a:rPr sz="2000" spc="-65" dirty="0">
                <a:latin typeface="Arial"/>
                <a:cs typeface="Arial"/>
              </a:rPr>
              <a:t> </a:t>
            </a:r>
            <a:r>
              <a:rPr sz="2000" dirty="0">
                <a:latin typeface="Arial"/>
                <a:cs typeface="Arial"/>
              </a:rPr>
              <a:t>формування</a:t>
            </a:r>
            <a:r>
              <a:rPr sz="2000" spc="-40" dirty="0">
                <a:latin typeface="Arial"/>
                <a:cs typeface="Arial"/>
              </a:rPr>
              <a:t> </a:t>
            </a:r>
            <a:r>
              <a:rPr sz="2000" dirty="0">
                <a:latin typeface="Arial"/>
                <a:cs typeface="Arial"/>
              </a:rPr>
              <a:t>доданої</a:t>
            </a:r>
            <a:r>
              <a:rPr sz="2000" spc="-55" dirty="0">
                <a:latin typeface="Arial"/>
                <a:cs typeface="Arial"/>
              </a:rPr>
              <a:t> </a:t>
            </a:r>
            <a:r>
              <a:rPr sz="2000" dirty="0">
                <a:latin typeface="Arial"/>
                <a:cs typeface="Arial"/>
              </a:rPr>
              <a:t>загальної</a:t>
            </a:r>
            <a:r>
              <a:rPr sz="2000" spc="-80" dirty="0">
                <a:latin typeface="Arial"/>
                <a:cs typeface="Arial"/>
              </a:rPr>
              <a:t> </a:t>
            </a:r>
            <a:r>
              <a:rPr sz="2000" spc="-10" dirty="0">
                <a:latin typeface="Arial"/>
                <a:cs typeface="Arial"/>
              </a:rPr>
              <a:t>компетентності</a:t>
            </a:r>
            <a:endParaRPr sz="2000">
              <a:latin typeface="Arial"/>
              <a:cs typeface="Arial"/>
            </a:endParaRPr>
          </a:p>
          <a:p>
            <a:pPr marL="13970" algn="ctr">
              <a:lnSpc>
                <a:spcPct val="100000"/>
              </a:lnSpc>
              <a:spcBef>
                <a:spcPts val="480"/>
              </a:spcBef>
            </a:pPr>
            <a:r>
              <a:rPr sz="2000" b="1" u="sng" dirty="0">
                <a:solidFill>
                  <a:srgbClr val="FF0000"/>
                </a:solidFill>
                <a:uFill>
                  <a:solidFill>
                    <a:srgbClr val="FF0000"/>
                  </a:solidFill>
                </a:uFill>
                <a:latin typeface="Arial"/>
                <a:cs typeface="Arial"/>
              </a:rPr>
              <a:t>Зміни</a:t>
            </a:r>
            <a:r>
              <a:rPr sz="2000" b="1" u="sng" spc="-75" dirty="0">
                <a:solidFill>
                  <a:srgbClr val="FF0000"/>
                </a:solidFill>
                <a:uFill>
                  <a:solidFill>
                    <a:srgbClr val="FF0000"/>
                  </a:solidFill>
                </a:uFill>
                <a:latin typeface="Arial"/>
                <a:cs typeface="Arial"/>
              </a:rPr>
              <a:t> </a:t>
            </a:r>
            <a:r>
              <a:rPr sz="2000" b="1" u="sng" dirty="0">
                <a:solidFill>
                  <a:srgbClr val="FF0000"/>
                </a:solidFill>
                <a:uFill>
                  <a:solidFill>
                    <a:srgbClr val="FF0000"/>
                  </a:solidFill>
                </a:uFill>
                <a:latin typeface="Arial"/>
                <a:cs typeface="Arial"/>
              </a:rPr>
              <a:t>відобразити</a:t>
            </a:r>
            <a:r>
              <a:rPr sz="2000" b="1" u="sng" spc="-25" dirty="0">
                <a:solidFill>
                  <a:srgbClr val="FF0000"/>
                </a:solidFill>
                <a:uFill>
                  <a:solidFill>
                    <a:srgbClr val="FF0000"/>
                  </a:solidFill>
                </a:uFill>
                <a:latin typeface="Arial"/>
                <a:cs typeface="Arial"/>
              </a:rPr>
              <a:t> </a:t>
            </a:r>
            <a:r>
              <a:rPr sz="2000" b="1" u="sng" dirty="0">
                <a:solidFill>
                  <a:srgbClr val="FF0000"/>
                </a:solidFill>
                <a:uFill>
                  <a:solidFill>
                    <a:srgbClr val="FF0000"/>
                  </a:solidFill>
                </a:uFill>
                <a:latin typeface="Arial"/>
                <a:cs typeface="Arial"/>
              </a:rPr>
              <a:t>у</a:t>
            </a:r>
            <a:r>
              <a:rPr sz="2000" b="1" u="sng" spc="-50" dirty="0">
                <a:solidFill>
                  <a:srgbClr val="FF0000"/>
                </a:solidFill>
                <a:uFill>
                  <a:solidFill>
                    <a:srgbClr val="FF0000"/>
                  </a:solidFill>
                </a:uFill>
                <a:latin typeface="Arial"/>
                <a:cs typeface="Arial"/>
              </a:rPr>
              <a:t> </a:t>
            </a:r>
            <a:r>
              <a:rPr sz="2000" b="1" u="sng" dirty="0">
                <a:solidFill>
                  <a:srgbClr val="FF0000"/>
                </a:solidFill>
                <a:uFill>
                  <a:solidFill>
                    <a:srgbClr val="FF0000"/>
                  </a:solidFill>
                </a:uFill>
                <a:latin typeface="Arial"/>
                <a:cs typeface="Arial"/>
              </a:rPr>
              <a:t>таблиці</a:t>
            </a:r>
            <a:r>
              <a:rPr sz="2000" b="1" u="sng" spc="-25" dirty="0">
                <a:solidFill>
                  <a:srgbClr val="FF0000"/>
                </a:solidFill>
                <a:uFill>
                  <a:solidFill>
                    <a:srgbClr val="FF0000"/>
                  </a:solidFill>
                </a:uFill>
                <a:latin typeface="Arial"/>
                <a:cs typeface="Arial"/>
              </a:rPr>
              <a:t> </a:t>
            </a:r>
            <a:r>
              <a:rPr sz="2000" b="1" u="sng" dirty="0">
                <a:solidFill>
                  <a:srgbClr val="FF0000"/>
                </a:solidFill>
                <a:uFill>
                  <a:solidFill>
                    <a:srgbClr val="FF0000"/>
                  </a:solidFill>
                </a:uFill>
                <a:latin typeface="Arial"/>
                <a:cs typeface="Arial"/>
              </a:rPr>
              <a:t>2</a:t>
            </a:r>
            <a:r>
              <a:rPr sz="2000" b="1" u="sng" spc="-40" dirty="0">
                <a:solidFill>
                  <a:srgbClr val="FF0000"/>
                </a:solidFill>
                <a:uFill>
                  <a:solidFill>
                    <a:srgbClr val="FF0000"/>
                  </a:solidFill>
                </a:uFill>
                <a:latin typeface="Arial"/>
                <a:cs typeface="Arial"/>
              </a:rPr>
              <a:t> </a:t>
            </a:r>
            <a:r>
              <a:rPr sz="2000" b="1" u="sng" dirty="0">
                <a:solidFill>
                  <a:srgbClr val="FF0000"/>
                </a:solidFill>
                <a:uFill>
                  <a:solidFill>
                    <a:srgbClr val="FF0000"/>
                  </a:solidFill>
                </a:uFill>
                <a:latin typeface="Arial"/>
                <a:cs typeface="Arial"/>
              </a:rPr>
              <a:t>ОП</a:t>
            </a:r>
            <a:r>
              <a:rPr sz="2000" b="1" u="sng" spc="-45" dirty="0">
                <a:solidFill>
                  <a:srgbClr val="FF0000"/>
                </a:solidFill>
                <a:uFill>
                  <a:solidFill>
                    <a:srgbClr val="FF0000"/>
                  </a:solidFill>
                </a:uFill>
                <a:latin typeface="Arial"/>
                <a:cs typeface="Arial"/>
              </a:rPr>
              <a:t> </a:t>
            </a:r>
            <a:r>
              <a:rPr sz="2000" b="1" u="sng" dirty="0">
                <a:solidFill>
                  <a:srgbClr val="FF0000"/>
                </a:solidFill>
                <a:uFill>
                  <a:solidFill>
                    <a:srgbClr val="FF0000"/>
                  </a:solidFill>
                </a:uFill>
                <a:latin typeface="Arial"/>
                <a:cs typeface="Arial"/>
              </a:rPr>
              <a:t>та</a:t>
            </a:r>
            <a:r>
              <a:rPr sz="2000" b="1" u="sng" spc="-25" dirty="0">
                <a:solidFill>
                  <a:srgbClr val="FF0000"/>
                </a:solidFill>
                <a:uFill>
                  <a:solidFill>
                    <a:srgbClr val="FF0000"/>
                  </a:solidFill>
                </a:uFill>
                <a:latin typeface="Arial"/>
                <a:cs typeface="Arial"/>
              </a:rPr>
              <a:t> </a:t>
            </a:r>
            <a:r>
              <a:rPr sz="2000" b="1" u="sng" dirty="0">
                <a:solidFill>
                  <a:srgbClr val="FF0000"/>
                </a:solidFill>
                <a:uFill>
                  <a:solidFill>
                    <a:srgbClr val="FF0000"/>
                  </a:solidFill>
                </a:uFill>
                <a:latin typeface="Arial"/>
                <a:cs typeface="Arial"/>
              </a:rPr>
              <a:t>протоколі</a:t>
            </a:r>
            <a:r>
              <a:rPr sz="2000" b="1" u="sng" spc="-10" dirty="0">
                <a:solidFill>
                  <a:srgbClr val="FF0000"/>
                </a:solidFill>
                <a:uFill>
                  <a:solidFill>
                    <a:srgbClr val="FF0000"/>
                  </a:solidFill>
                </a:uFill>
                <a:latin typeface="Arial"/>
                <a:cs typeface="Arial"/>
              </a:rPr>
              <a:t> </a:t>
            </a:r>
            <a:r>
              <a:rPr sz="2000" b="1" u="sng" dirty="0">
                <a:solidFill>
                  <a:srgbClr val="FF0000"/>
                </a:solidFill>
                <a:uFill>
                  <a:solidFill>
                    <a:srgbClr val="FF0000"/>
                  </a:solidFill>
                </a:uFill>
                <a:latin typeface="Arial"/>
                <a:cs typeface="Arial"/>
              </a:rPr>
              <a:t>кафедри</a:t>
            </a:r>
            <a:r>
              <a:rPr sz="2000" b="1" u="sng" spc="-20" dirty="0">
                <a:solidFill>
                  <a:srgbClr val="FF0000"/>
                </a:solidFill>
                <a:uFill>
                  <a:solidFill>
                    <a:srgbClr val="FF0000"/>
                  </a:solidFill>
                </a:uFill>
                <a:latin typeface="Arial"/>
                <a:cs typeface="Arial"/>
              </a:rPr>
              <a:t> !!!!</a:t>
            </a:r>
            <a:endParaRPr sz="2000">
              <a:latin typeface="Arial"/>
              <a:cs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52600" y="19050"/>
            <a:ext cx="6219825" cy="382156"/>
          </a:xfrm>
          <a:prstGeom prst="rect">
            <a:avLst/>
          </a:prstGeom>
        </p:spPr>
        <p:txBody>
          <a:bodyPr vert="horz" wrap="square" lIns="0" tIns="12700" rIns="0" bIns="0" rtlCol="0">
            <a:spAutoFit/>
          </a:bodyPr>
          <a:lstStyle/>
          <a:p>
            <a:pPr marL="1945639" marR="5080" indent="-1933575">
              <a:lnSpc>
                <a:spcPct val="100000"/>
              </a:lnSpc>
              <a:spcBef>
                <a:spcPts val="100"/>
              </a:spcBef>
            </a:pPr>
            <a:r>
              <a:rPr lang="uk-UA" sz="2400">
                <a:solidFill>
                  <a:srgbClr val="1F487C"/>
                </a:solidFill>
              </a:rPr>
              <a:t>Критерії оцінювання </a:t>
            </a:r>
            <a:r>
              <a:rPr sz="2400">
                <a:solidFill>
                  <a:srgbClr val="1F487C"/>
                </a:solidFill>
              </a:rPr>
              <a:t>освітніх</a:t>
            </a:r>
            <a:r>
              <a:rPr sz="2400" spc="-105">
                <a:solidFill>
                  <a:srgbClr val="1F487C"/>
                </a:solidFill>
              </a:rPr>
              <a:t> </a:t>
            </a:r>
            <a:r>
              <a:rPr sz="2400" spc="-10">
                <a:solidFill>
                  <a:srgbClr val="1F487C"/>
                </a:solidFill>
              </a:rPr>
              <a:t>програм</a:t>
            </a:r>
            <a:endParaRPr sz="2400"/>
          </a:p>
        </p:txBody>
      </p:sp>
      <p:sp>
        <p:nvSpPr>
          <p:cNvPr id="3" name="object 3"/>
          <p:cNvSpPr txBox="1"/>
          <p:nvPr/>
        </p:nvSpPr>
        <p:spPr>
          <a:xfrm>
            <a:off x="304800" y="514350"/>
            <a:ext cx="8610599" cy="5268109"/>
          </a:xfrm>
          <a:prstGeom prst="rect">
            <a:avLst/>
          </a:prstGeom>
        </p:spPr>
        <p:txBody>
          <a:bodyPr vert="horz" wrap="square" lIns="0" tIns="93980" rIns="0" bIns="0" rtlCol="0">
            <a:spAutoFit/>
          </a:bodyPr>
          <a:lstStyle/>
          <a:p>
            <a:pPr marL="12700">
              <a:spcBef>
                <a:spcPts val="545"/>
              </a:spcBef>
            </a:pPr>
            <a:r>
              <a:rPr sz="2000" b="1" u="sng">
                <a:uFill>
                  <a:solidFill>
                    <a:srgbClr val="000000"/>
                  </a:solidFill>
                </a:uFill>
                <a:latin typeface="Arial"/>
                <a:cs typeface="Arial"/>
              </a:rPr>
              <a:t>Критерій</a:t>
            </a:r>
            <a:r>
              <a:rPr sz="2000" b="1" u="sng" spc="-45">
                <a:uFill>
                  <a:solidFill>
                    <a:srgbClr val="000000"/>
                  </a:solidFill>
                </a:uFill>
                <a:latin typeface="Arial"/>
                <a:cs typeface="Arial"/>
              </a:rPr>
              <a:t> </a:t>
            </a:r>
            <a:r>
              <a:rPr sz="2000" b="1" u="sng" dirty="0">
                <a:uFill>
                  <a:solidFill>
                    <a:srgbClr val="000000"/>
                  </a:solidFill>
                </a:uFill>
                <a:latin typeface="Arial"/>
                <a:cs typeface="Arial"/>
              </a:rPr>
              <a:t>1</a:t>
            </a:r>
            <a:r>
              <a:rPr sz="2000" b="1" u="sng">
                <a:uFill>
                  <a:solidFill>
                    <a:srgbClr val="000000"/>
                  </a:solidFill>
                </a:uFill>
                <a:latin typeface="Arial"/>
                <a:cs typeface="Arial"/>
              </a:rPr>
              <a:t>.</a:t>
            </a:r>
            <a:r>
              <a:rPr sz="2000" b="1" u="sng" spc="-60">
                <a:uFill>
                  <a:solidFill>
                    <a:srgbClr val="000000"/>
                  </a:solidFill>
                </a:uFill>
                <a:latin typeface="Arial"/>
                <a:cs typeface="Arial"/>
              </a:rPr>
              <a:t> </a:t>
            </a:r>
            <a:r>
              <a:rPr sz="2000" b="1" u="sng">
                <a:uFill>
                  <a:solidFill>
                    <a:srgbClr val="000000"/>
                  </a:solidFill>
                </a:uFill>
                <a:latin typeface="Arial"/>
                <a:cs typeface="Arial"/>
              </a:rPr>
              <a:t>Проектування</a:t>
            </a:r>
            <a:r>
              <a:rPr sz="2000" b="1" u="sng" spc="-65">
                <a:uFill>
                  <a:solidFill>
                    <a:srgbClr val="000000"/>
                  </a:solidFill>
                </a:uFill>
                <a:latin typeface="Arial"/>
                <a:cs typeface="Arial"/>
              </a:rPr>
              <a:t> </a:t>
            </a:r>
            <a:r>
              <a:rPr sz="2000" b="1" u="sng">
                <a:uFill>
                  <a:solidFill>
                    <a:srgbClr val="000000"/>
                  </a:solidFill>
                </a:uFill>
                <a:latin typeface="Arial"/>
                <a:cs typeface="Arial"/>
              </a:rPr>
              <a:t>освітньої</a:t>
            </a:r>
            <a:r>
              <a:rPr sz="2000" b="1" u="sng" spc="-50">
                <a:uFill>
                  <a:solidFill>
                    <a:srgbClr val="000000"/>
                  </a:solidFill>
                </a:uFill>
                <a:latin typeface="Arial"/>
                <a:cs typeface="Arial"/>
              </a:rPr>
              <a:t> </a:t>
            </a:r>
            <a:r>
              <a:rPr sz="2000" b="1" u="sng" spc="-10">
                <a:uFill>
                  <a:solidFill>
                    <a:srgbClr val="000000"/>
                  </a:solidFill>
                </a:uFill>
                <a:latin typeface="Arial"/>
                <a:cs typeface="Arial"/>
              </a:rPr>
              <a:t>програми</a:t>
            </a:r>
            <a:endParaRPr lang="en-US" sz="2000" b="1" u="sng" spc="-10">
              <a:uFill>
                <a:solidFill>
                  <a:srgbClr val="000000"/>
                </a:solidFill>
              </a:uFill>
              <a:latin typeface="Arial"/>
              <a:cs typeface="Arial"/>
            </a:endParaRPr>
          </a:p>
          <a:p>
            <a:pPr marL="12700">
              <a:spcBef>
                <a:spcPts val="545"/>
              </a:spcBef>
            </a:pPr>
            <a:r>
              <a:rPr lang="uk-UA" b="1" i="1">
                <a:latin typeface="Arial"/>
                <a:cs typeface="Arial"/>
              </a:rPr>
              <a:t>Основні</a:t>
            </a:r>
            <a:r>
              <a:rPr lang="uk-UA" b="1" i="1" spc="-75">
                <a:latin typeface="Arial"/>
                <a:cs typeface="Arial"/>
              </a:rPr>
              <a:t> </a:t>
            </a:r>
            <a:r>
              <a:rPr lang="uk-UA" b="1" i="1" spc="-10">
                <a:latin typeface="Arial"/>
                <a:cs typeface="Arial"/>
              </a:rPr>
              <a:t>зауваження</a:t>
            </a:r>
            <a:endParaRPr lang="uk-UA" b="1" i="1">
              <a:latin typeface="Arial"/>
              <a:cs typeface="Arial"/>
            </a:endParaRPr>
          </a:p>
          <a:p>
            <a:pPr marL="354965" indent="-342265">
              <a:lnSpc>
                <a:spcPct val="100000"/>
              </a:lnSpc>
              <a:spcBef>
                <a:spcPts val="480"/>
              </a:spcBef>
              <a:buFont typeface="Wingdings"/>
              <a:buChar char=""/>
              <a:tabLst>
                <a:tab pos="354965" algn="l"/>
              </a:tabLst>
            </a:pPr>
            <a:r>
              <a:rPr>
                <a:latin typeface="Arial"/>
                <a:cs typeface="Arial"/>
              </a:rPr>
              <a:t>В</a:t>
            </a:r>
            <a:r>
              <a:rPr spc="-35">
                <a:latin typeface="Arial"/>
                <a:cs typeface="Arial"/>
              </a:rPr>
              <a:t> </a:t>
            </a:r>
            <a:r>
              <a:rPr dirty="0">
                <a:latin typeface="Arial"/>
                <a:cs typeface="Arial"/>
              </a:rPr>
              <a:t>реалізації</a:t>
            </a:r>
            <a:r>
              <a:rPr spc="-40" dirty="0">
                <a:latin typeface="Arial"/>
                <a:cs typeface="Arial"/>
              </a:rPr>
              <a:t> </a:t>
            </a:r>
            <a:r>
              <a:rPr dirty="0">
                <a:latin typeface="Arial"/>
                <a:cs typeface="Arial"/>
              </a:rPr>
              <a:t>ОП</a:t>
            </a:r>
            <a:r>
              <a:rPr spc="-55" dirty="0">
                <a:latin typeface="Arial"/>
                <a:cs typeface="Arial"/>
              </a:rPr>
              <a:t> </a:t>
            </a:r>
            <a:r>
              <a:rPr dirty="0">
                <a:latin typeface="Arial"/>
                <a:cs typeface="Arial"/>
              </a:rPr>
              <a:t>незрозуміло</a:t>
            </a:r>
            <a:r>
              <a:rPr spc="-60" dirty="0">
                <a:latin typeface="Arial"/>
                <a:cs typeface="Arial"/>
              </a:rPr>
              <a:t> </a:t>
            </a:r>
            <a:r>
              <a:rPr dirty="0">
                <a:latin typeface="Arial"/>
                <a:cs typeface="Arial"/>
              </a:rPr>
              <a:t>який</a:t>
            </a:r>
            <a:r>
              <a:rPr spc="-35" dirty="0">
                <a:latin typeface="Arial"/>
                <a:cs typeface="Arial"/>
              </a:rPr>
              <a:t> </a:t>
            </a:r>
            <a:r>
              <a:rPr dirty="0">
                <a:latin typeface="Arial"/>
                <a:cs typeface="Arial"/>
              </a:rPr>
              <a:t>конкретно</a:t>
            </a:r>
            <a:r>
              <a:rPr spc="-50" dirty="0">
                <a:latin typeface="Arial"/>
                <a:cs typeface="Arial"/>
              </a:rPr>
              <a:t> </a:t>
            </a:r>
            <a:r>
              <a:rPr dirty="0">
                <a:latin typeface="Arial"/>
                <a:cs typeface="Arial"/>
              </a:rPr>
              <a:t>досвід</a:t>
            </a:r>
            <a:r>
              <a:rPr spc="-55" dirty="0">
                <a:latin typeface="Arial"/>
                <a:cs typeface="Arial"/>
              </a:rPr>
              <a:t> </a:t>
            </a:r>
            <a:r>
              <a:rPr spc="-20" dirty="0">
                <a:latin typeface="Arial"/>
                <a:cs typeface="Arial"/>
              </a:rPr>
              <a:t>було</a:t>
            </a:r>
            <a:endParaRPr>
              <a:latin typeface="Arial"/>
              <a:cs typeface="Arial"/>
            </a:endParaRPr>
          </a:p>
          <a:p>
            <a:pPr marL="355600">
              <a:lnSpc>
                <a:spcPct val="100000"/>
              </a:lnSpc>
              <a:spcBef>
                <a:spcPts val="480"/>
              </a:spcBef>
            </a:pPr>
            <a:r>
              <a:rPr dirty="0">
                <a:latin typeface="Arial"/>
                <a:cs typeface="Arial"/>
              </a:rPr>
              <a:t>використано</a:t>
            </a:r>
            <a:r>
              <a:rPr spc="-75" dirty="0">
                <a:latin typeface="Arial"/>
                <a:cs typeface="Arial"/>
              </a:rPr>
              <a:t> </a:t>
            </a:r>
            <a:r>
              <a:rPr dirty="0">
                <a:latin typeface="Arial"/>
                <a:cs typeface="Arial"/>
              </a:rPr>
              <a:t>кращих</a:t>
            </a:r>
            <a:r>
              <a:rPr spc="-50" dirty="0">
                <a:latin typeface="Arial"/>
                <a:cs typeface="Arial"/>
              </a:rPr>
              <a:t> </a:t>
            </a:r>
            <a:r>
              <a:rPr dirty="0">
                <a:latin typeface="Arial"/>
                <a:cs typeface="Arial"/>
              </a:rPr>
              <a:t>практик</a:t>
            </a:r>
            <a:r>
              <a:rPr spc="-30" dirty="0">
                <a:latin typeface="Arial"/>
                <a:cs typeface="Arial"/>
              </a:rPr>
              <a:t> </a:t>
            </a:r>
            <a:r>
              <a:rPr dirty="0">
                <a:latin typeface="Arial"/>
                <a:cs typeface="Arial"/>
              </a:rPr>
              <a:t>вітчизняних</a:t>
            </a:r>
            <a:r>
              <a:rPr spc="-60" dirty="0">
                <a:latin typeface="Arial"/>
                <a:cs typeface="Arial"/>
              </a:rPr>
              <a:t> </a:t>
            </a:r>
            <a:r>
              <a:rPr dirty="0">
                <a:latin typeface="Arial"/>
                <a:cs typeface="Arial"/>
              </a:rPr>
              <a:t>і</a:t>
            </a:r>
            <a:r>
              <a:rPr spc="-35" dirty="0">
                <a:latin typeface="Arial"/>
                <a:cs typeface="Arial"/>
              </a:rPr>
              <a:t> </a:t>
            </a:r>
            <a:r>
              <a:rPr dirty="0">
                <a:latin typeface="Arial"/>
                <a:cs typeface="Arial"/>
              </a:rPr>
              <a:t>зарубіжних</a:t>
            </a:r>
            <a:r>
              <a:rPr spc="-65" dirty="0">
                <a:latin typeface="Arial"/>
                <a:cs typeface="Arial"/>
              </a:rPr>
              <a:t> </a:t>
            </a:r>
            <a:r>
              <a:rPr spc="-25" dirty="0">
                <a:latin typeface="Arial"/>
                <a:cs typeface="Arial"/>
              </a:rPr>
              <a:t>ОП.</a:t>
            </a:r>
            <a:endParaRPr>
              <a:latin typeface="Arial"/>
              <a:cs typeface="Arial"/>
            </a:endParaRPr>
          </a:p>
          <a:p>
            <a:pPr marL="354965" indent="-342265">
              <a:lnSpc>
                <a:spcPct val="100000"/>
              </a:lnSpc>
              <a:spcBef>
                <a:spcPts val="480"/>
              </a:spcBef>
              <a:buFont typeface="Wingdings"/>
              <a:buChar char=""/>
              <a:tabLst>
                <a:tab pos="354965" algn="l"/>
              </a:tabLst>
            </a:pPr>
            <a:r>
              <a:rPr dirty="0">
                <a:latin typeface="Arial"/>
                <a:cs typeface="Arial"/>
              </a:rPr>
              <a:t>Більш</a:t>
            </a:r>
            <a:r>
              <a:rPr spc="-60" dirty="0">
                <a:latin typeface="Arial"/>
                <a:cs typeface="Arial"/>
              </a:rPr>
              <a:t> </a:t>
            </a:r>
            <a:r>
              <a:rPr dirty="0">
                <a:latin typeface="Arial"/>
                <a:cs typeface="Arial"/>
              </a:rPr>
              <a:t>чітко</a:t>
            </a:r>
            <a:r>
              <a:rPr spc="-20" dirty="0">
                <a:latin typeface="Arial"/>
                <a:cs typeface="Arial"/>
              </a:rPr>
              <a:t> </a:t>
            </a:r>
            <a:r>
              <a:rPr dirty="0">
                <a:latin typeface="Arial"/>
                <a:cs typeface="Arial"/>
              </a:rPr>
              <a:t>визначити</a:t>
            </a:r>
            <a:r>
              <a:rPr spc="-75" dirty="0">
                <a:latin typeface="Arial"/>
                <a:cs typeface="Arial"/>
              </a:rPr>
              <a:t> </a:t>
            </a:r>
            <a:r>
              <a:rPr dirty="0">
                <a:latin typeface="Arial"/>
                <a:cs typeface="Arial"/>
              </a:rPr>
              <a:t>унікальність</a:t>
            </a:r>
            <a:r>
              <a:rPr spc="-40" dirty="0">
                <a:latin typeface="Arial"/>
                <a:cs typeface="Arial"/>
              </a:rPr>
              <a:t> </a:t>
            </a:r>
            <a:r>
              <a:rPr dirty="0">
                <a:latin typeface="Arial"/>
                <a:cs typeface="Arial"/>
              </a:rPr>
              <a:t>освітньої</a:t>
            </a:r>
            <a:r>
              <a:rPr spc="-55" dirty="0">
                <a:latin typeface="Arial"/>
                <a:cs typeface="Arial"/>
              </a:rPr>
              <a:t> </a:t>
            </a:r>
            <a:r>
              <a:rPr spc="-10" dirty="0">
                <a:latin typeface="Arial"/>
                <a:cs typeface="Arial"/>
              </a:rPr>
              <a:t>програми.</a:t>
            </a:r>
            <a:endParaRPr>
              <a:latin typeface="Arial"/>
              <a:cs typeface="Arial"/>
            </a:endParaRPr>
          </a:p>
          <a:p>
            <a:pPr marL="354965" indent="-342265">
              <a:lnSpc>
                <a:spcPct val="100000"/>
              </a:lnSpc>
              <a:spcBef>
                <a:spcPts val="480"/>
              </a:spcBef>
              <a:buFont typeface="Wingdings"/>
              <a:buChar char=""/>
              <a:tabLst>
                <a:tab pos="354965" algn="l"/>
              </a:tabLst>
            </a:pPr>
            <a:r>
              <a:rPr dirty="0">
                <a:latin typeface="Arial"/>
                <a:cs typeface="Arial"/>
              </a:rPr>
              <a:t>Залучити</a:t>
            </a:r>
            <a:r>
              <a:rPr spc="-50" dirty="0">
                <a:latin typeface="Arial"/>
                <a:cs typeface="Arial"/>
              </a:rPr>
              <a:t> </a:t>
            </a:r>
            <a:r>
              <a:rPr dirty="0">
                <a:latin typeface="Arial"/>
                <a:cs typeface="Arial"/>
              </a:rPr>
              <a:t>випускників</a:t>
            </a:r>
            <a:r>
              <a:rPr spc="-60" dirty="0">
                <a:latin typeface="Arial"/>
                <a:cs typeface="Arial"/>
              </a:rPr>
              <a:t> </a:t>
            </a:r>
            <a:r>
              <a:rPr dirty="0">
                <a:latin typeface="Arial"/>
                <a:cs typeface="Arial"/>
              </a:rPr>
              <a:t>до</a:t>
            </a:r>
            <a:r>
              <a:rPr spc="-40" dirty="0">
                <a:latin typeface="Arial"/>
                <a:cs typeface="Arial"/>
              </a:rPr>
              <a:t> </a:t>
            </a:r>
            <a:r>
              <a:rPr dirty="0">
                <a:latin typeface="Arial"/>
                <a:cs typeface="Arial"/>
              </a:rPr>
              <a:t>відповідних</a:t>
            </a:r>
            <a:r>
              <a:rPr spc="-50" dirty="0">
                <a:latin typeface="Arial"/>
                <a:cs typeface="Arial"/>
              </a:rPr>
              <a:t> </a:t>
            </a:r>
            <a:r>
              <a:rPr dirty="0">
                <a:latin typeface="Arial"/>
                <a:cs typeface="Arial"/>
              </a:rPr>
              <a:t>процедур</a:t>
            </a:r>
            <a:r>
              <a:rPr spc="-45" dirty="0">
                <a:latin typeface="Arial"/>
                <a:cs typeface="Arial"/>
              </a:rPr>
              <a:t> </a:t>
            </a:r>
            <a:r>
              <a:rPr dirty="0">
                <a:latin typeface="Arial"/>
                <a:cs typeface="Arial"/>
              </a:rPr>
              <a:t>перегляду</a:t>
            </a:r>
            <a:r>
              <a:rPr spc="-45" dirty="0">
                <a:latin typeface="Arial"/>
                <a:cs typeface="Arial"/>
              </a:rPr>
              <a:t> </a:t>
            </a:r>
            <a:r>
              <a:rPr spc="-25">
                <a:latin typeface="Arial"/>
                <a:cs typeface="Arial"/>
              </a:rPr>
              <a:t>ОП.</a:t>
            </a:r>
            <a:endParaRPr lang="en-US" spc="-25">
              <a:latin typeface="Arial"/>
              <a:cs typeface="Arial"/>
            </a:endParaRPr>
          </a:p>
          <a:p>
            <a:pPr marL="354965" indent="-342265">
              <a:lnSpc>
                <a:spcPct val="100000"/>
              </a:lnSpc>
              <a:spcBef>
                <a:spcPts val="480"/>
              </a:spcBef>
              <a:buFont typeface="Wingdings"/>
              <a:buChar char=""/>
              <a:tabLst>
                <a:tab pos="354965" algn="l"/>
              </a:tabLst>
            </a:pPr>
            <a:endParaRPr lang="en-US" sz="800" spc="-25">
              <a:latin typeface="Arial"/>
              <a:cs typeface="Arial"/>
            </a:endParaRPr>
          </a:p>
          <a:p>
            <a:pPr marL="12700">
              <a:spcBef>
                <a:spcPts val="480"/>
              </a:spcBef>
              <a:tabLst>
                <a:tab pos="354965" algn="l"/>
              </a:tabLst>
            </a:pPr>
            <a:r>
              <a:rPr lang="uk-UA" b="1" i="1">
                <a:latin typeface="Arial"/>
                <a:cs typeface="Arial"/>
              </a:rPr>
              <a:t>На що звернути увагу</a:t>
            </a:r>
          </a:p>
          <a:p>
            <a:pPr marL="355600" indent="-342900">
              <a:spcBef>
                <a:spcPts val="480"/>
              </a:spcBef>
              <a:buFont typeface="Wingdings" panose="05000000000000000000" pitchFamily="2" charset="2"/>
              <a:buChar char="ü"/>
              <a:tabLst>
                <a:tab pos="354965" algn="l"/>
              </a:tabLst>
            </a:pPr>
            <a:r>
              <a:rPr lang="ru-RU">
                <a:latin typeface="Arial"/>
                <a:cs typeface="Arial"/>
              </a:rPr>
              <a:t>Унікальність ОП має бути відображена в цілях ОП, в додаткових РН та компетентностях</a:t>
            </a:r>
            <a:r>
              <a:rPr lang="ru-RU" spc="-10">
                <a:latin typeface="Arial"/>
                <a:cs typeface="Arial"/>
              </a:rPr>
              <a:t>.</a:t>
            </a:r>
          </a:p>
          <a:p>
            <a:pPr marL="355600" indent="-342900">
              <a:spcBef>
                <a:spcPts val="480"/>
              </a:spcBef>
              <a:buFont typeface="Wingdings" panose="05000000000000000000" pitchFamily="2" charset="2"/>
              <a:buChar char="ü"/>
              <a:tabLst>
                <a:tab pos="354965" algn="l"/>
              </a:tabLst>
            </a:pPr>
            <a:r>
              <a:rPr lang="ru-RU">
                <a:latin typeface="Arial"/>
                <a:cs typeface="Arial"/>
              </a:rPr>
              <a:t>Наявні ОК, наукові дослідження НПП, що забезпечують таку унікальність.</a:t>
            </a:r>
          </a:p>
          <a:p>
            <a:pPr marL="355600" indent="-342900">
              <a:spcBef>
                <a:spcPts val="480"/>
              </a:spcBef>
              <a:buFont typeface="Wingdings" panose="05000000000000000000" pitchFamily="2" charset="2"/>
              <a:buChar char="ü"/>
              <a:tabLst>
                <a:tab pos="354965" algn="l"/>
              </a:tabLst>
            </a:pPr>
            <a:r>
              <a:rPr lang="ru-RU">
                <a:latin typeface="Arial"/>
                <a:cs typeface="Arial"/>
              </a:rPr>
              <a:t>Стейкхолдери пропонують не нові ОК, а те, що сприяє досягненню результатів навчання за ОП.</a:t>
            </a:r>
          </a:p>
          <a:p>
            <a:pPr marL="355600" indent="-342900">
              <a:spcBef>
                <a:spcPts val="480"/>
              </a:spcBef>
              <a:buFont typeface="Wingdings" panose="05000000000000000000" pitchFamily="2" charset="2"/>
              <a:buChar char="ü"/>
              <a:tabLst>
                <a:tab pos="354965" algn="l"/>
              </a:tabLst>
            </a:pPr>
            <a:r>
              <a:rPr lang="ru-RU">
                <a:latin typeface="Arial"/>
                <a:cs typeface="Arial"/>
              </a:rPr>
              <a:t>Показати як ОП корелює з цілями ЗВО.</a:t>
            </a:r>
          </a:p>
          <a:p>
            <a:pPr marL="12700">
              <a:spcBef>
                <a:spcPts val="480"/>
              </a:spcBef>
              <a:tabLst>
                <a:tab pos="354965" algn="l"/>
              </a:tabLst>
            </a:pPr>
            <a:endParaRPr lang="uk-UA">
              <a:latin typeface="Arial"/>
              <a:cs typeface="Arial"/>
            </a:endParaRPr>
          </a:p>
          <a:p>
            <a:pPr marL="354965" indent="-342265">
              <a:lnSpc>
                <a:spcPct val="100000"/>
              </a:lnSpc>
              <a:spcBef>
                <a:spcPts val="480"/>
              </a:spcBef>
              <a:buFont typeface="Wingdings"/>
              <a:buChar char=""/>
              <a:tabLst>
                <a:tab pos="354965" algn="l"/>
              </a:tabLst>
            </a:pPr>
            <a:endParaRPr sz="2000">
              <a:latin typeface="Arial"/>
              <a:cs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04800" y="819149"/>
            <a:ext cx="8686800" cy="4772012"/>
          </a:xfrm>
          <a:prstGeom prst="rect">
            <a:avLst/>
          </a:prstGeom>
        </p:spPr>
        <p:txBody>
          <a:bodyPr vert="horz" wrap="square" lIns="0" tIns="13335" rIns="0" bIns="0" rtlCol="0">
            <a:spAutoFit/>
          </a:bodyPr>
          <a:lstStyle/>
          <a:p>
            <a:pPr>
              <a:lnSpc>
                <a:spcPct val="114000"/>
              </a:lnSpc>
            </a:pPr>
            <a:r>
              <a:rPr lang="uk-UA" b="1" i="1">
                <a:latin typeface="Arial"/>
                <a:cs typeface="Arial"/>
              </a:rPr>
              <a:t>На що звернути увагу</a:t>
            </a:r>
          </a:p>
          <a:p>
            <a:pPr>
              <a:lnSpc>
                <a:spcPct val="114000"/>
              </a:lnSpc>
              <a:buFont typeface="Wingdings"/>
              <a:buChar char=""/>
            </a:pPr>
            <a:r>
              <a:rPr lang="uk-UA" sz="1600">
                <a:latin typeface="Arial"/>
                <a:cs typeface="Arial"/>
              </a:rPr>
              <a:t>Реальні пропозиції від здобувачів та </a:t>
            </a:r>
            <a:r>
              <a:rPr lang="uk-UA" sz="1600" b="1">
                <a:latin typeface="Arial"/>
                <a:cs typeface="Arial"/>
              </a:rPr>
              <a:t>випускників</a:t>
            </a:r>
            <a:r>
              <a:rPr lang="uk-UA" sz="1600">
                <a:latin typeface="Arial"/>
                <a:cs typeface="Arial"/>
              </a:rPr>
              <a:t> (відображати в протоколах). Постійне залучення здобувачів та випускників при перегляді ОП.</a:t>
            </a:r>
          </a:p>
          <a:p>
            <a:pPr>
              <a:lnSpc>
                <a:spcPct val="114000"/>
              </a:lnSpc>
              <a:buFont typeface="Wingdings"/>
              <a:buChar char=""/>
            </a:pPr>
            <a:r>
              <a:rPr lang="uk-UA" sz="1600">
                <a:latin typeface="Arial"/>
                <a:cs typeface="Arial"/>
              </a:rPr>
              <a:t>Залучення роботодавців при перегляді ОП.</a:t>
            </a:r>
          </a:p>
          <a:p>
            <a:pPr>
              <a:lnSpc>
                <a:spcPct val="114000"/>
              </a:lnSpc>
              <a:buFont typeface="Wingdings"/>
              <a:buChar char=""/>
            </a:pPr>
            <a:r>
              <a:rPr lang="uk-UA" sz="1600">
                <a:latin typeface="Arial"/>
                <a:cs typeface="Arial"/>
              </a:rPr>
              <a:t>Контакти з академічною спільнотою. Пропозиції від міжнародних партнерів (особливо на тих ОП, де є програма подвійних дипломів).</a:t>
            </a:r>
          </a:p>
          <a:p>
            <a:pPr>
              <a:lnSpc>
                <a:spcPct val="114000"/>
              </a:lnSpc>
              <a:buFont typeface="Wingdings"/>
              <a:buChar char=""/>
            </a:pPr>
            <a:r>
              <a:rPr lang="uk-UA" sz="1600" u="sng">
                <a:latin typeface="Arial"/>
                <a:cs typeface="Arial"/>
              </a:rPr>
              <a:t>Описувати вплив на формування </a:t>
            </a:r>
            <a:r>
              <a:rPr lang="uk-UA" sz="1600" b="1" u="sng">
                <a:latin typeface="Arial"/>
                <a:cs typeface="Arial"/>
              </a:rPr>
              <a:t>ПРН</a:t>
            </a:r>
            <a:r>
              <a:rPr lang="uk-UA" sz="1600" u="sng">
                <a:latin typeface="Arial"/>
                <a:cs typeface="Arial"/>
              </a:rPr>
              <a:t>, а не ОК</a:t>
            </a:r>
          </a:p>
          <a:p>
            <a:pPr>
              <a:lnSpc>
                <a:spcPct val="114000"/>
              </a:lnSpc>
              <a:buFont typeface="Wingdings"/>
              <a:buChar char=""/>
            </a:pPr>
            <a:r>
              <a:rPr lang="uk-UA" sz="1600">
                <a:latin typeface="Arial"/>
                <a:cs typeface="Arial"/>
              </a:rPr>
              <a:t>Аналіз тенденцій ринку праці (компетентності, вимоги до фахівців), </a:t>
            </a:r>
            <a:r>
              <a:rPr lang="uk-UA" sz="1600" b="1">
                <a:latin typeface="Arial"/>
                <a:cs typeface="Arial"/>
              </a:rPr>
              <a:t>як корелює з ПРН</a:t>
            </a:r>
            <a:r>
              <a:rPr lang="uk-UA" sz="1600">
                <a:latin typeface="Arial"/>
                <a:cs typeface="Arial"/>
              </a:rPr>
              <a:t>, а не ОК (використання сучасних практик, програмних продуктів, що потребує ринок праці).</a:t>
            </a:r>
          </a:p>
          <a:p>
            <a:pPr>
              <a:lnSpc>
                <a:spcPct val="114000"/>
              </a:lnSpc>
              <a:buFont typeface="Wingdings"/>
              <a:buChar char=""/>
            </a:pPr>
            <a:r>
              <a:rPr lang="uk-UA" sz="1600">
                <a:latin typeface="Arial"/>
                <a:cs typeface="Arial"/>
              </a:rPr>
              <a:t>Прописати як галузей, регіональний контекст відображено в РН за ОП, особливо якщо в унікальності відображено галузевий, регіональний контекст.</a:t>
            </a:r>
          </a:p>
          <a:p>
            <a:pPr>
              <a:lnSpc>
                <a:spcPct val="114000"/>
              </a:lnSpc>
              <a:buFont typeface="Wingdings"/>
              <a:buChar char=""/>
            </a:pPr>
            <a:r>
              <a:rPr lang="uk-UA" sz="1600">
                <a:latin typeface="Arial"/>
                <a:cs typeface="Arial"/>
              </a:rPr>
              <a:t>Досвід аналогічних вітчизняних та іноземнних програм. </a:t>
            </a:r>
            <a:r>
              <a:rPr lang="uk-UA" sz="1600" b="1">
                <a:latin typeface="Arial"/>
                <a:cs typeface="Arial"/>
              </a:rPr>
              <a:t>Конкретні приклади: який заклад, яка ОП, що саме запозичено</a:t>
            </a:r>
          </a:p>
          <a:p>
            <a:pPr>
              <a:lnSpc>
                <a:spcPct val="114000"/>
              </a:lnSpc>
              <a:buFont typeface="Wingdings"/>
              <a:buChar char=""/>
            </a:pPr>
            <a:endParaRPr>
              <a:latin typeface="Arial"/>
              <a:cs typeface="Arial"/>
            </a:endParaRPr>
          </a:p>
          <a:p>
            <a:pPr>
              <a:lnSpc>
                <a:spcPct val="114000"/>
              </a:lnSpc>
              <a:spcBef>
                <a:spcPts val="145"/>
              </a:spcBef>
              <a:buFont typeface="Wingdings"/>
              <a:buChar char=""/>
            </a:pPr>
            <a:endParaRPr>
              <a:latin typeface="Arial"/>
              <a:cs typeface="Arial"/>
            </a:endParaRPr>
          </a:p>
          <a:p>
            <a:pPr marL="355600" marR="304800" indent="-342900">
              <a:lnSpc>
                <a:spcPct val="114000"/>
              </a:lnSpc>
              <a:buSzPct val="142857"/>
              <a:buFont typeface="Wingdings"/>
              <a:buChar char=""/>
              <a:tabLst>
                <a:tab pos="355600" algn="l"/>
              </a:tabLst>
            </a:pPr>
            <a:endParaRPr>
              <a:latin typeface="Arial"/>
              <a:cs typeface="Arial"/>
            </a:endParaRPr>
          </a:p>
        </p:txBody>
      </p:sp>
      <p:sp>
        <p:nvSpPr>
          <p:cNvPr id="7" name="TextBox 6">
            <a:extLst>
              <a:ext uri="{FF2B5EF4-FFF2-40B4-BE49-F238E27FC236}">
                <a16:creationId xmlns:a16="http://schemas.microsoft.com/office/drawing/2014/main" id="{EEF2C154-3DD6-1BE4-4E84-4C67B45BB167}"/>
              </a:ext>
            </a:extLst>
          </p:cNvPr>
          <p:cNvSpPr txBox="1"/>
          <p:nvPr/>
        </p:nvSpPr>
        <p:spPr>
          <a:xfrm>
            <a:off x="279400" y="172818"/>
            <a:ext cx="8559800" cy="369332"/>
          </a:xfrm>
          <a:prstGeom prst="rect">
            <a:avLst/>
          </a:prstGeom>
          <a:noFill/>
        </p:spPr>
        <p:txBody>
          <a:bodyPr wrap="square">
            <a:spAutoFit/>
          </a:bodyPr>
          <a:lstStyle/>
          <a:p>
            <a:pPr marL="12700">
              <a:spcBef>
                <a:spcPts val="545"/>
              </a:spcBef>
            </a:pPr>
            <a:r>
              <a:rPr lang="ru-RU" sz="1800" b="1" u="sng">
                <a:uFill>
                  <a:solidFill>
                    <a:srgbClr val="000000"/>
                  </a:solidFill>
                </a:uFill>
                <a:latin typeface="Arial"/>
                <a:cs typeface="Arial"/>
              </a:rPr>
              <a:t>Критерій</a:t>
            </a:r>
            <a:r>
              <a:rPr lang="ru-RU" sz="1800" b="1" u="sng" spc="-45">
                <a:uFill>
                  <a:solidFill>
                    <a:srgbClr val="000000"/>
                  </a:solidFill>
                </a:uFill>
                <a:latin typeface="Arial"/>
                <a:cs typeface="Arial"/>
              </a:rPr>
              <a:t> </a:t>
            </a:r>
            <a:r>
              <a:rPr lang="ru-RU" sz="1800" b="1" u="sng">
                <a:uFill>
                  <a:solidFill>
                    <a:srgbClr val="000000"/>
                  </a:solidFill>
                </a:uFill>
                <a:latin typeface="Arial"/>
                <a:cs typeface="Arial"/>
              </a:rPr>
              <a:t>1.</a:t>
            </a:r>
            <a:r>
              <a:rPr lang="ru-RU" sz="1800" b="1" u="sng" spc="-60">
                <a:uFill>
                  <a:solidFill>
                    <a:srgbClr val="000000"/>
                  </a:solidFill>
                </a:uFill>
                <a:latin typeface="Arial"/>
                <a:cs typeface="Arial"/>
              </a:rPr>
              <a:t> </a:t>
            </a:r>
            <a:r>
              <a:rPr lang="ru-RU" sz="1800" b="1" u="sng">
                <a:uFill>
                  <a:solidFill>
                    <a:srgbClr val="000000"/>
                  </a:solidFill>
                </a:uFill>
                <a:latin typeface="Arial"/>
                <a:cs typeface="Arial"/>
              </a:rPr>
              <a:t>Проектування</a:t>
            </a:r>
            <a:r>
              <a:rPr lang="ru-RU" sz="1800" b="1" u="sng" spc="-65">
                <a:uFill>
                  <a:solidFill>
                    <a:srgbClr val="000000"/>
                  </a:solidFill>
                </a:uFill>
                <a:latin typeface="Arial"/>
                <a:cs typeface="Arial"/>
              </a:rPr>
              <a:t> </a:t>
            </a:r>
            <a:r>
              <a:rPr lang="ru-RU" sz="1800" b="1" u="sng">
                <a:uFill>
                  <a:solidFill>
                    <a:srgbClr val="000000"/>
                  </a:solidFill>
                </a:uFill>
                <a:latin typeface="Arial"/>
                <a:cs typeface="Arial"/>
              </a:rPr>
              <a:t>освітньої</a:t>
            </a:r>
            <a:r>
              <a:rPr lang="ru-RU" sz="1800" b="1" u="sng" spc="-50">
                <a:uFill>
                  <a:solidFill>
                    <a:srgbClr val="000000"/>
                  </a:solidFill>
                </a:uFill>
                <a:latin typeface="Arial"/>
                <a:cs typeface="Arial"/>
              </a:rPr>
              <a:t> </a:t>
            </a:r>
            <a:r>
              <a:rPr lang="ru-RU" sz="1800" b="1" u="sng" spc="-10">
                <a:uFill>
                  <a:solidFill>
                    <a:srgbClr val="000000"/>
                  </a:solidFill>
                </a:uFill>
                <a:latin typeface="Arial"/>
                <a:cs typeface="Arial"/>
              </a:rPr>
              <a:t>програми</a:t>
            </a:r>
          </a:p>
        </p:txBody>
      </p:sp>
    </p:spTree>
    <p:extLst>
      <p:ext uri="{BB962C8B-B14F-4D97-AF65-F5344CB8AC3E}">
        <p14:creationId xmlns:p14="http://schemas.microsoft.com/office/powerpoint/2010/main" val="865967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06038F16-4D9B-9218-E19B-0A07AD4CF367}"/>
              </a:ext>
            </a:extLst>
          </p:cNvPr>
          <p:cNvGraphicFramePr>
            <a:graphicFrameLocks noGrp="1"/>
          </p:cNvGraphicFramePr>
          <p:nvPr>
            <p:extLst>
              <p:ext uri="{D42A27DB-BD31-4B8C-83A1-F6EECF244321}">
                <p14:modId xmlns:p14="http://schemas.microsoft.com/office/powerpoint/2010/main" val="329726566"/>
              </p:ext>
            </p:extLst>
          </p:nvPr>
        </p:nvGraphicFramePr>
        <p:xfrm>
          <a:off x="152401" y="590551"/>
          <a:ext cx="8991600" cy="4297680"/>
        </p:xfrm>
        <a:graphic>
          <a:graphicData uri="http://schemas.openxmlformats.org/drawingml/2006/table">
            <a:tbl>
              <a:tblPr>
                <a:tableStyleId>{616DA210-FB5B-4158-B5E0-FEB733F419BA}</a:tableStyleId>
              </a:tblPr>
              <a:tblGrid>
                <a:gridCol w="2228031">
                  <a:extLst>
                    <a:ext uri="{9D8B030D-6E8A-4147-A177-3AD203B41FA5}">
                      <a16:colId xmlns:a16="http://schemas.microsoft.com/office/drawing/2014/main" val="966562642"/>
                    </a:ext>
                  </a:extLst>
                </a:gridCol>
                <a:gridCol w="2191568">
                  <a:extLst>
                    <a:ext uri="{9D8B030D-6E8A-4147-A177-3AD203B41FA5}">
                      <a16:colId xmlns:a16="http://schemas.microsoft.com/office/drawing/2014/main" val="2011680619"/>
                    </a:ext>
                  </a:extLst>
                </a:gridCol>
                <a:gridCol w="4572001">
                  <a:extLst>
                    <a:ext uri="{9D8B030D-6E8A-4147-A177-3AD203B41FA5}">
                      <a16:colId xmlns:a16="http://schemas.microsoft.com/office/drawing/2014/main" val="950628704"/>
                    </a:ext>
                  </a:extLst>
                </a:gridCol>
              </a:tblGrid>
              <a:tr h="2251101">
                <a:tc>
                  <a:txBody>
                    <a:bodyPr/>
                    <a:lstStyle/>
                    <a:p>
                      <a:r>
                        <a:rPr lang="uk-UA" sz="1200">
                          <a:effectLst/>
                        </a:rPr>
                        <a:t>Критерій / підкритерій</a:t>
                      </a:r>
                      <a:endParaRPr lang="uk-UA" sz="1200">
                        <a:effectLst/>
                        <a:latin typeface="Times New Roman" panose="02020603050405020304" pitchFamily="18" charset="0"/>
                        <a:ea typeface="Times New Roman" panose="02020603050405020304" pitchFamily="18" charset="0"/>
                      </a:endParaRPr>
                    </a:p>
                  </a:txBody>
                  <a:tcPr marL="39291" marR="39291" marT="0" marB="0"/>
                </a:tc>
                <a:tc>
                  <a:txBody>
                    <a:bodyPr/>
                    <a:lstStyle/>
                    <a:p>
                      <a:r>
                        <a:rPr lang="uk-UA" sz="1200">
                          <a:effectLst/>
                        </a:rPr>
                        <a:t>Нормативні документи загальнодержавного рівня (та міжнародні)</a:t>
                      </a:r>
                      <a:endParaRPr lang="uk-UA" sz="1200">
                        <a:effectLst/>
                        <a:latin typeface="Times New Roman" panose="02020603050405020304" pitchFamily="18" charset="0"/>
                        <a:ea typeface="Times New Roman" panose="02020603050405020304" pitchFamily="18" charset="0"/>
                      </a:endParaRPr>
                    </a:p>
                  </a:txBody>
                  <a:tcPr marL="39291" marR="39291" marT="0" marB="0"/>
                </a:tc>
                <a:tc>
                  <a:txBody>
                    <a:bodyPr/>
                    <a:lstStyle/>
                    <a:p>
                      <a:pPr algn="just"/>
                      <a:r>
                        <a:rPr lang="uk-UA" sz="1200">
                          <a:effectLst/>
                        </a:rPr>
                        <a:t>Внутрішні документи ЗВО, які регулюють відповідні питання, встановлюють правила, принципи.  (Цей перелік орієнтовний: з огляду на принцип автономії ЗВО заклад вищої освіти самостійний, незалежний, бере на себе відповідальність у прийнятті рішень стосовно розвитку академічних свобод, організації освітнього процесу, </a:t>
                      </a:r>
                      <a:r>
                        <a:rPr lang="uk-UA" sz="1200">
                          <a:effectLst/>
                          <a:highlight>
                            <a:srgbClr val="FFFFFF"/>
                          </a:highlight>
                        </a:rPr>
                        <a:t>наукових досліджень, внутрішнього управління, економічної та іншої діяльності, самостійного добору і розстановки кадрів у межах, встановлених ЗУ «Про вищу освіту», самостійно приймає рішення, </a:t>
                      </a:r>
                      <a:r>
                        <a:rPr lang="uk-UA" sz="1200">
                          <a:effectLst/>
                        </a:rPr>
                        <a:t>які документи необхідні для унормування відповідних процедур, правил, вимог).  </a:t>
                      </a:r>
                    </a:p>
                    <a:p>
                      <a:r>
                        <a:rPr lang="uk-UA" sz="1200">
                          <a:effectLst/>
                        </a:rPr>
                        <a:t>Для документів, які ЗВО зобов’язаний розробити і точні назви яких вказано у законодавстві, в дужках зазначено статтю відповідного закону</a:t>
                      </a:r>
                      <a:endParaRPr lang="uk-UA" sz="1200">
                        <a:effectLst/>
                        <a:latin typeface="Times New Roman" panose="02020603050405020304" pitchFamily="18" charset="0"/>
                        <a:ea typeface="Times New Roman" panose="02020603050405020304" pitchFamily="18" charset="0"/>
                      </a:endParaRPr>
                    </a:p>
                  </a:txBody>
                  <a:tcPr marL="39291" marR="39291" marT="0" marB="0"/>
                </a:tc>
                <a:extLst>
                  <a:ext uri="{0D108BD9-81ED-4DB2-BD59-A6C34878D82A}">
                    <a16:rowId xmlns:a16="http://schemas.microsoft.com/office/drawing/2014/main" val="1918309424"/>
                  </a:ext>
                </a:extLst>
              </a:tr>
              <a:tr h="125020">
                <a:tc gridSpan="3">
                  <a:txBody>
                    <a:bodyPr/>
                    <a:lstStyle/>
                    <a:p>
                      <a:pPr algn="ctr"/>
                      <a:r>
                        <a:rPr lang="uk-UA" sz="1400" b="1">
                          <a:effectLst/>
                        </a:rPr>
                        <a:t>Критерій 1. </a:t>
                      </a:r>
                      <a:r>
                        <a:rPr lang="uk-UA" sz="1400" b="1">
                          <a:effectLst/>
                          <a:highlight>
                            <a:srgbClr val="FFFFFF"/>
                          </a:highlight>
                        </a:rPr>
                        <a:t>Проектування освітньої програми</a:t>
                      </a:r>
                      <a:endParaRPr lang="uk-UA" sz="1200" b="1">
                        <a:effectLst/>
                        <a:latin typeface="Times New Roman" panose="02020603050405020304" pitchFamily="18" charset="0"/>
                        <a:ea typeface="Times New Roman" panose="02020603050405020304" pitchFamily="18" charset="0"/>
                      </a:endParaRPr>
                    </a:p>
                  </a:txBody>
                  <a:tcPr marL="39291" marR="39291"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886829658"/>
                  </a:ext>
                </a:extLst>
              </a:tr>
              <a:tr h="1500238">
                <a:tc>
                  <a:txBody>
                    <a:bodyPr/>
                    <a:lstStyle/>
                    <a:p>
                      <a:r>
                        <a:rPr lang="uk-UA" sz="1400">
                          <a:effectLst/>
                        </a:rPr>
                        <a:t>1.1 </a:t>
                      </a:r>
                      <a:r>
                        <a:rPr lang="uk-UA" sz="1400">
                          <a:effectLst/>
                          <a:highlight>
                            <a:srgbClr val="FFFFFF"/>
                          </a:highlight>
                        </a:rPr>
                        <a:t>Освітня програма має чітко сформульовані цілі, які відповідають місії та стратегії закладу вищої освіти.</a:t>
                      </a:r>
                      <a:endParaRPr lang="uk-UA" sz="1200">
                        <a:effectLst/>
                        <a:latin typeface="Times New Roman" panose="02020603050405020304" pitchFamily="18" charset="0"/>
                        <a:ea typeface="Times New Roman" panose="02020603050405020304" pitchFamily="18" charset="0"/>
                      </a:endParaRPr>
                    </a:p>
                  </a:txBody>
                  <a:tcPr marL="39291" marR="39291" marT="0" marB="0"/>
                </a:tc>
                <a:tc>
                  <a:txBody>
                    <a:bodyPr/>
                    <a:lstStyle/>
                    <a:p>
                      <a:r>
                        <a:rPr lang="uk-UA" sz="1400">
                          <a:effectLst/>
                        </a:rPr>
                        <a:t>п.1) ч.2 ст.36 ЗУ «Про вищу освіту»</a:t>
                      </a:r>
                      <a:endParaRPr lang="uk-UA" sz="1200">
                        <a:effectLst/>
                      </a:endParaRPr>
                    </a:p>
                    <a:p>
                      <a:r>
                        <a:rPr lang="uk-UA" sz="1400">
                          <a:effectLst/>
                        </a:rPr>
                        <a:t> </a:t>
                      </a:r>
                      <a:endParaRPr lang="uk-UA" sz="1200">
                        <a:effectLst/>
                        <a:latin typeface="Times New Roman" panose="02020603050405020304" pitchFamily="18" charset="0"/>
                        <a:ea typeface="Times New Roman" panose="02020603050405020304" pitchFamily="18" charset="0"/>
                      </a:endParaRPr>
                    </a:p>
                  </a:txBody>
                  <a:tcPr marL="39291" marR="39291" marT="0" marB="0"/>
                </a:tc>
                <a:tc>
                  <a:txBody>
                    <a:bodyPr/>
                    <a:lstStyle/>
                    <a:p>
                      <a:r>
                        <a:rPr lang="uk-UA" sz="1400">
                          <a:effectLst/>
                        </a:rPr>
                        <a:t>Документи ЗВО, у яких висвітлено стратегію ЗВО  </a:t>
                      </a:r>
                      <a:r>
                        <a:rPr lang="uk-UA" sz="1400">
                          <a:effectLst/>
                          <a:highlight>
                            <a:srgbClr val="FFFFFF"/>
                          </a:highlight>
                        </a:rPr>
                        <a:t>і перспективні напрями розвитку освітньої, наукової та інноваційної діяльності закладу вищої освіти </a:t>
                      </a:r>
                      <a:r>
                        <a:rPr lang="uk-UA" sz="1400">
                          <a:effectLst/>
                        </a:rPr>
                        <a:t>(</a:t>
                      </a:r>
                      <a:r>
                        <a:rPr lang="uk-UA" sz="1400">
                          <a:effectLst/>
                          <a:highlight>
                            <a:srgbClr val="FFFFFF"/>
                          </a:highlight>
                        </a:rPr>
                        <a:t>ч.2 ст.36 </a:t>
                      </a:r>
                      <a:r>
                        <a:rPr lang="uk-UA" sz="1400">
                          <a:effectLst/>
                        </a:rPr>
                        <a:t>ЗУ «Про вищу освіту»; для наукової установи - п.1) ч.3 ст.10 ЗУ «Про наукову та науково-технічну діяльність»);</a:t>
                      </a:r>
                      <a:endParaRPr lang="uk-UA" sz="1200">
                        <a:effectLst/>
                      </a:endParaRPr>
                    </a:p>
                    <a:p>
                      <a:r>
                        <a:rPr lang="uk-UA" sz="1400">
                          <a:effectLst/>
                        </a:rPr>
                        <a:t> </a:t>
                      </a:r>
                      <a:endParaRPr lang="uk-UA" sz="1200">
                        <a:effectLst/>
                      </a:endParaRPr>
                    </a:p>
                    <a:p>
                      <a:r>
                        <a:rPr lang="uk-UA" sz="1400">
                          <a:effectLst/>
                        </a:rPr>
                        <a:t>Освітня програма (ч.2 ст.30 ЗУ «Про освіту»; </a:t>
                      </a:r>
                      <a:r>
                        <a:rPr lang="uk-UA" sz="1400">
                          <a:effectLst/>
                          <a:highlight>
                            <a:srgbClr val="FFFFFF"/>
                          </a:highlight>
                        </a:rPr>
                        <a:t>п.7) ч.2 ст.16 </a:t>
                      </a:r>
                      <a:r>
                        <a:rPr lang="uk-UA" sz="1400">
                          <a:effectLst/>
                        </a:rPr>
                        <a:t>ЗУ «Про вищу освіту»)</a:t>
                      </a:r>
                      <a:endParaRPr lang="uk-UA" sz="1200">
                        <a:effectLst/>
                        <a:latin typeface="Times New Roman" panose="02020603050405020304" pitchFamily="18" charset="0"/>
                        <a:ea typeface="Times New Roman" panose="02020603050405020304" pitchFamily="18" charset="0"/>
                      </a:endParaRPr>
                    </a:p>
                  </a:txBody>
                  <a:tcPr marL="39291" marR="39291" marT="0" marB="0"/>
                </a:tc>
                <a:extLst>
                  <a:ext uri="{0D108BD9-81ED-4DB2-BD59-A6C34878D82A}">
                    <a16:rowId xmlns:a16="http://schemas.microsoft.com/office/drawing/2014/main" val="1099700764"/>
                  </a:ext>
                </a:extLst>
              </a:tr>
            </a:tbl>
          </a:graphicData>
        </a:graphic>
      </p:graphicFrame>
    </p:spTree>
    <p:extLst>
      <p:ext uri="{BB962C8B-B14F-4D97-AF65-F5344CB8AC3E}">
        <p14:creationId xmlns:p14="http://schemas.microsoft.com/office/powerpoint/2010/main" val="28868344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294512"/>
            <a:ext cx="6663690" cy="319959"/>
          </a:xfrm>
          <a:prstGeom prst="rect">
            <a:avLst/>
          </a:prstGeom>
        </p:spPr>
        <p:txBody>
          <a:bodyPr vert="horz" wrap="square" lIns="0" tIns="12065" rIns="0" bIns="0" rtlCol="0">
            <a:spAutoFit/>
          </a:bodyPr>
          <a:lstStyle/>
          <a:p>
            <a:pPr marL="12700">
              <a:lnSpc>
                <a:spcPct val="100000"/>
              </a:lnSpc>
              <a:spcBef>
                <a:spcPts val="95"/>
              </a:spcBef>
            </a:pPr>
            <a:r>
              <a:rPr sz="2000" u="sng" dirty="0">
                <a:solidFill>
                  <a:srgbClr val="000000"/>
                </a:solidFill>
                <a:uFill>
                  <a:solidFill>
                    <a:srgbClr val="000000"/>
                  </a:solidFill>
                </a:uFill>
              </a:rPr>
              <a:t>Критерій</a:t>
            </a:r>
            <a:r>
              <a:rPr sz="2000" u="sng" spc="-25" dirty="0">
                <a:solidFill>
                  <a:srgbClr val="000000"/>
                </a:solidFill>
                <a:uFill>
                  <a:solidFill>
                    <a:srgbClr val="000000"/>
                  </a:solidFill>
                </a:uFill>
              </a:rPr>
              <a:t> </a:t>
            </a:r>
            <a:r>
              <a:rPr sz="2000" u="sng" dirty="0">
                <a:solidFill>
                  <a:srgbClr val="000000"/>
                </a:solidFill>
                <a:uFill>
                  <a:solidFill>
                    <a:srgbClr val="000000"/>
                  </a:solidFill>
                </a:uFill>
              </a:rPr>
              <a:t>2.</a:t>
            </a:r>
            <a:r>
              <a:rPr sz="2000" u="sng" spc="-55" dirty="0">
                <a:solidFill>
                  <a:srgbClr val="000000"/>
                </a:solidFill>
                <a:uFill>
                  <a:solidFill>
                    <a:srgbClr val="000000"/>
                  </a:solidFill>
                </a:uFill>
              </a:rPr>
              <a:t> </a:t>
            </a:r>
            <a:r>
              <a:rPr sz="2000" u="sng" dirty="0">
                <a:solidFill>
                  <a:srgbClr val="000000"/>
                </a:solidFill>
                <a:uFill>
                  <a:solidFill>
                    <a:srgbClr val="000000"/>
                  </a:solidFill>
                </a:uFill>
              </a:rPr>
              <a:t>Структура</a:t>
            </a:r>
            <a:r>
              <a:rPr sz="2000" u="sng" spc="-5" dirty="0">
                <a:solidFill>
                  <a:srgbClr val="000000"/>
                </a:solidFill>
                <a:uFill>
                  <a:solidFill>
                    <a:srgbClr val="000000"/>
                  </a:solidFill>
                </a:uFill>
              </a:rPr>
              <a:t> </a:t>
            </a:r>
            <a:r>
              <a:rPr sz="2000" u="sng" dirty="0">
                <a:solidFill>
                  <a:srgbClr val="000000"/>
                </a:solidFill>
                <a:uFill>
                  <a:solidFill>
                    <a:srgbClr val="000000"/>
                  </a:solidFill>
                </a:uFill>
              </a:rPr>
              <a:t>та</a:t>
            </a:r>
            <a:r>
              <a:rPr sz="2000" u="sng" spc="-45" dirty="0">
                <a:solidFill>
                  <a:srgbClr val="000000"/>
                </a:solidFill>
                <a:uFill>
                  <a:solidFill>
                    <a:srgbClr val="000000"/>
                  </a:solidFill>
                </a:uFill>
              </a:rPr>
              <a:t> </a:t>
            </a:r>
            <a:r>
              <a:rPr sz="2000" u="sng" dirty="0">
                <a:solidFill>
                  <a:srgbClr val="000000"/>
                </a:solidFill>
                <a:uFill>
                  <a:solidFill>
                    <a:srgbClr val="000000"/>
                  </a:solidFill>
                </a:uFill>
              </a:rPr>
              <a:t>зміст</a:t>
            </a:r>
            <a:r>
              <a:rPr sz="2000" u="sng" spc="-35" dirty="0">
                <a:solidFill>
                  <a:srgbClr val="000000"/>
                </a:solidFill>
                <a:uFill>
                  <a:solidFill>
                    <a:srgbClr val="000000"/>
                  </a:solidFill>
                </a:uFill>
              </a:rPr>
              <a:t> </a:t>
            </a:r>
            <a:r>
              <a:rPr sz="2000" u="sng" dirty="0">
                <a:solidFill>
                  <a:srgbClr val="000000"/>
                </a:solidFill>
                <a:uFill>
                  <a:solidFill>
                    <a:srgbClr val="000000"/>
                  </a:solidFill>
                </a:uFill>
              </a:rPr>
              <a:t>освітньої</a:t>
            </a:r>
            <a:r>
              <a:rPr sz="2000" u="sng" spc="-35" dirty="0">
                <a:solidFill>
                  <a:srgbClr val="000000"/>
                </a:solidFill>
                <a:uFill>
                  <a:solidFill>
                    <a:srgbClr val="000000"/>
                  </a:solidFill>
                </a:uFill>
              </a:rPr>
              <a:t> </a:t>
            </a:r>
            <a:r>
              <a:rPr sz="2000" u="sng" spc="-10" dirty="0">
                <a:solidFill>
                  <a:srgbClr val="000000"/>
                </a:solidFill>
                <a:uFill>
                  <a:solidFill>
                    <a:srgbClr val="000000"/>
                  </a:solidFill>
                </a:uFill>
              </a:rPr>
              <a:t>програми</a:t>
            </a:r>
            <a:r>
              <a:rPr sz="2000" u="sng" spc="500" dirty="0">
                <a:solidFill>
                  <a:srgbClr val="000000"/>
                </a:solidFill>
                <a:uFill>
                  <a:solidFill>
                    <a:srgbClr val="000000"/>
                  </a:solidFill>
                </a:uFill>
              </a:rPr>
              <a:t> </a:t>
            </a:r>
            <a:endParaRPr sz="2000"/>
          </a:p>
        </p:txBody>
      </p:sp>
      <p:sp>
        <p:nvSpPr>
          <p:cNvPr id="3" name="object 3"/>
          <p:cNvSpPr txBox="1"/>
          <p:nvPr/>
        </p:nvSpPr>
        <p:spPr>
          <a:xfrm>
            <a:off x="304800" y="819149"/>
            <a:ext cx="8686800" cy="2539093"/>
          </a:xfrm>
          <a:prstGeom prst="rect">
            <a:avLst/>
          </a:prstGeom>
        </p:spPr>
        <p:txBody>
          <a:bodyPr vert="horz" wrap="square" lIns="0" tIns="13335" rIns="0" bIns="0" rtlCol="0">
            <a:spAutoFit/>
          </a:bodyPr>
          <a:lstStyle/>
          <a:p>
            <a:pPr marL="12700">
              <a:lnSpc>
                <a:spcPct val="114000"/>
              </a:lnSpc>
              <a:spcBef>
                <a:spcPts val="105"/>
              </a:spcBef>
              <a:buSzPct val="142857"/>
              <a:tabLst>
                <a:tab pos="354965" algn="l"/>
              </a:tabLst>
            </a:pPr>
            <a:r>
              <a:rPr lang="uk-UA" b="1" i="1">
                <a:latin typeface="Arial"/>
                <a:cs typeface="Arial"/>
              </a:rPr>
              <a:t>Основні</a:t>
            </a:r>
            <a:r>
              <a:rPr lang="uk-UA" b="1" i="1" spc="-75">
                <a:latin typeface="Arial"/>
                <a:cs typeface="Arial"/>
              </a:rPr>
              <a:t> </a:t>
            </a:r>
            <a:r>
              <a:rPr lang="uk-UA" b="1" i="1" spc="-10">
                <a:latin typeface="Arial"/>
                <a:cs typeface="Arial"/>
              </a:rPr>
              <a:t>зауваження</a:t>
            </a:r>
            <a:endParaRPr lang="uk-UA" b="1" i="1">
              <a:latin typeface="Arial"/>
              <a:cs typeface="Arial"/>
            </a:endParaRPr>
          </a:p>
          <a:p>
            <a:pPr marL="354965" indent="-342265">
              <a:lnSpc>
                <a:spcPct val="114000"/>
              </a:lnSpc>
              <a:spcBef>
                <a:spcPts val="105"/>
              </a:spcBef>
              <a:buSzPct val="142857"/>
              <a:buFont typeface="Wingdings"/>
              <a:buChar char=""/>
              <a:tabLst>
                <a:tab pos="354965" algn="l"/>
              </a:tabLst>
            </a:pPr>
            <a:r>
              <a:rPr>
                <a:latin typeface="Arial"/>
                <a:cs typeface="Arial"/>
              </a:rPr>
              <a:t>Розглянути</a:t>
            </a:r>
            <a:r>
              <a:rPr spc="-55">
                <a:latin typeface="Arial"/>
                <a:cs typeface="Arial"/>
              </a:rPr>
              <a:t> </a:t>
            </a:r>
            <a:r>
              <a:rPr dirty="0">
                <a:latin typeface="Arial"/>
                <a:cs typeface="Arial"/>
              </a:rPr>
              <a:t>можливість</a:t>
            </a:r>
            <a:r>
              <a:rPr spc="-60" dirty="0">
                <a:latin typeface="Arial"/>
                <a:cs typeface="Arial"/>
              </a:rPr>
              <a:t> </a:t>
            </a:r>
            <a:r>
              <a:rPr dirty="0">
                <a:latin typeface="Arial"/>
                <a:cs typeface="Arial"/>
              </a:rPr>
              <a:t>запровадження</a:t>
            </a:r>
            <a:r>
              <a:rPr spc="-75" dirty="0">
                <a:latin typeface="Arial"/>
                <a:cs typeface="Arial"/>
              </a:rPr>
              <a:t> </a:t>
            </a:r>
            <a:r>
              <a:rPr dirty="0">
                <a:latin typeface="Arial"/>
                <a:cs typeface="Arial"/>
              </a:rPr>
              <a:t>елементів</a:t>
            </a:r>
            <a:r>
              <a:rPr spc="-70" dirty="0">
                <a:latin typeface="Arial"/>
                <a:cs typeface="Arial"/>
              </a:rPr>
              <a:t> </a:t>
            </a:r>
            <a:r>
              <a:rPr dirty="0">
                <a:latin typeface="Arial"/>
                <a:cs typeface="Arial"/>
              </a:rPr>
              <a:t>дуальної</a:t>
            </a:r>
            <a:r>
              <a:rPr spc="-55" dirty="0">
                <a:latin typeface="Arial"/>
                <a:cs typeface="Arial"/>
              </a:rPr>
              <a:t> </a:t>
            </a:r>
            <a:r>
              <a:rPr spc="-10" dirty="0">
                <a:latin typeface="Arial"/>
                <a:cs typeface="Arial"/>
              </a:rPr>
              <a:t>освіти</a:t>
            </a:r>
            <a:endParaRPr>
              <a:latin typeface="Arial"/>
              <a:cs typeface="Arial"/>
            </a:endParaRPr>
          </a:p>
          <a:p>
            <a:pPr marL="355600" marR="989330" indent="-342900">
              <a:lnSpc>
                <a:spcPct val="114000"/>
              </a:lnSpc>
              <a:buSzPct val="142857"/>
              <a:buFont typeface="Wingdings"/>
              <a:buChar char=""/>
              <a:tabLst>
                <a:tab pos="355600" algn="l"/>
              </a:tabLst>
            </a:pPr>
            <a:r>
              <a:rPr dirty="0">
                <a:latin typeface="Arial"/>
                <a:cs typeface="Arial"/>
              </a:rPr>
              <a:t>Ліквідувати</a:t>
            </a:r>
            <a:r>
              <a:rPr spc="-10" dirty="0">
                <a:latin typeface="Arial"/>
                <a:cs typeface="Arial"/>
              </a:rPr>
              <a:t> </a:t>
            </a:r>
            <a:r>
              <a:rPr dirty="0">
                <a:latin typeface="Arial"/>
                <a:cs typeface="Arial"/>
              </a:rPr>
              <a:t>невідповідності</a:t>
            </a:r>
            <a:r>
              <a:rPr spc="-40" dirty="0">
                <a:latin typeface="Arial"/>
                <a:cs typeface="Arial"/>
              </a:rPr>
              <a:t> </a:t>
            </a:r>
            <a:r>
              <a:rPr dirty="0">
                <a:latin typeface="Arial"/>
                <a:cs typeface="Arial"/>
              </a:rPr>
              <a:t>між</a:t>
            </a:r>
            <a:r>
              <a:rPr spc="-25" dirty="0">
                <a:latin typeface="Arial"/>
                <a:cs typeface="Arial"/>
              </a:rPr>
              <a:t> </a:t>
            </a:r>
            <a:r>
              <a:rPr dirty="0">
                <a:latin typeface="Arial"/>
                <a:cs typeface="Arial"/>
              </a:rPr>
              <a:t>змістом</a:t>
            </a:r>
            <a:r>
              <a:rPr spc="-55" dirty="0">
                <a:latin typeface="Arial"/>
                <a:cs typeface="Arial"/>
              </a:rPr>
              <a:t> </a:t>
            </a:r>
            <a:r>
              <a:rPr dirty="0">
                <a:latin typeface="Arial"/>
                <a:cs typeface="Arial"/>
              </a:rPr>
              <a:t>ОК</a:t>
            </a:r>
            <a:r>
              <a:rPr spc="-25" dirty="0">
                <a:latin typeface="Arial"/>
                <a:cs typeface="Arial"/>
              </a:rPr>
              <a:t> </a:t>
            </a:r>
            <a:r>
              <a:rPr dirty="0">
                <a:latin typeface="Arial"/>
                <a:cs typeface="Arial"/>
              </a:rPr>
              <a:t>та</a:t>
            </a:r>
            <a:r>
              <a:rPr spc="-35" dirty="0">
                <a:latin typeface="Arial"/>
                <a:cs typeface="Arial"/>
              </a:rPr>
              <a:t> </a:t>
            </a:r>
            <a:r>
              <a:rPr b="1" dirty="0">
                <a:latin typeface="Arial"/>
                <a:cs typeface="Arial"/>
              </a:rPr>
              <a:t>матрицею</a:t>
            </a:r>
            <a:r>
              <a:rPr b="1" spc="-45" dirty="0">
                <a:latin typeface="Arial"/>
                <a:cs typeface="Arial"/>
              </a:rPr>
              <a:t> </a:t>
            </a:r>
            <a:r>
              <a:rPr b="1" spc="-10" dirty="0">
                <a:latin typeface="Arial"/>
                <a:cs typeface="Arial"/>
              </a:rPr>
              <a:t>відповідності</a:t>
            </a:r>
            <a:r>
              <a:rPr spc="-10" dirty="0">
                <a:latin typeface="Arial"/>
                <a:cs typeface="Arial"/>
              </a:rPr>
              <a:t> </a:t>
            </a:r>
            <a:r>
              <a:rPr dirty="0">
                <a:latin typeface="Arial"/>
                <a:cs typeface="Arial"/>
              </a:rPr>
              <a:t>компетентностей,</a:t>
            </a:r>
            <a:r>
              <a:rPr spc="-65" dirty="0">
                <a:latin typeface="Arial"/>
                <a:cs typeface="Arial"/>
              </a:rPr>
              <a:t> </a:t>
            </a:r>
            <a:r>
              <a:rPr dirty="0">
                <a:latin typeface="Arial"/>
                <a:cs typeface="Arial"/>
              </a:rPr>
              <a:t>ПРН</a:t>
            </a:r>
            <a:r>
              <a:rPr spc="-40" dirty="0">
                <a:latin typeface="Arial"/>
                <a:cs typeface="Arial"/>
              </a:rPr>
              <a:t> </a:t>
            </a:r>
            <a:r>
              <a:rPr dirty="0">
                <a:latin typeface="Arial"/>
                <a:cs typeface="Arial"/>
              </a:rPr>
              <a:t>та</a:t>
            </a:r>
            <a:r>
              <a:rPr spc="-40" dirty="0">
                <a:latin typeface="Arial"/>
                <a:cs typeface="Arial"/>
              </a:rPr>
              <a:t> </a:t>
            </a:r>
            <a:r>
              <a:rPr spc="-25" dirty="0">
                <a:latin typeface="Arial"/>
                <a:cs typeface="Arial"/>
              </a:rPr>
              <a:t>ОК.</a:t>
            </a:r>
            <a:endParaRPr>
              <a:latin typeface="Arial"/>
              <a:cs typeface="Arial"/>
            </a:endParaRPr>
          </a:p>
          <a:p>
            <a:pPr>
              <a:lnSpc>
                <a:spcPct val="114000"/>
              </a:lnSpc>
            </a:pPr>
            <a:endParaRPr lang="uk-UA" b="1" i="1">
              <a:latin typeface="Arial"/>
              <a:cs typeface="Arial"/>
            </a:endParaRPr>
          </a:p>
          <a:p>
            <a:pPr>
              <a:lnSpc>
                <a:spcPct val="114000"/>
              </a:lnSpc>
              <a:buFont typeface="Wingdings"/>
              <a:buChar char=""/>
            </a:pPr>
            <a:endParaRPr>
              <a:latin typeface="Arial"/>
              <a:cs typeface="Arial"/>
            </a:endParaRPr>
          </a:p>
          <a:p>
            <a:pPr>
              <a:lnSpc>
                <a:spcPct val="114000"/>
              </a:lnSpc>
              <a:spcBef>
                <a:spcPts val="145"/>
              </a:spcBef>
              <a:buFont typeface="Wingdings"/>
              <a:buChar char=""/>
            </a:pPr>
            <a:endParaRPr>
              <a:latin typeface="Arial"/>
              <a:cs typeface="Arial"/>
            </a:endParaRPr>
          </a:p>
          <a:p>
            <a:pPr marL="355600" marR="304800" indent="-342900">
              <a:lnSpc>
                <a:spcPct val="114000"/>
              </a:lnSpc>
              <a:buSzPct val="142857"/>
              <a:buFont typeface="Wingdings"/>
              <a:buChar char=""/>
              <a:tabLst>
                <a:tab pos="355600" algn="l"/>
              </a:tabLst>
            </a:pPr>
            <a:endParaRPr>
              <a:latin typeface="Arial"/>
              <a:cs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6200" y="361950"/>
            <a:ext cx="8915400" cy="4819909"/>
          </a:xfrm>
          <a:prstGeom prst="rect">
            <a:avLst/>
          </a:prstGeom>
        </p:spPr>
        <p:txBody>
          <a:bodyPr vert="horz" wrap="square" lIns="0" tIns="13335" rIns="0" bIns="0" rtlCol="0">
            <a:spAutoFit/>
          </a:bodyPr>
          <a:lstStyle/>
          <a:p>
            <a:pPr marL="241300" marR="379730" indent="-228600">
              <a:lnSpc>
                <a:spcPct val="100000"/>
              </a:lnSpc>
            </a:pPr>
            <a:r>
              <a:rPr sz="2000" b="1" u="sng">
                <a:uFill>
                  <a:solidFill>
                    <a:srgbClr val="000000"/>
                  </a:solidFill>
                </a:uFill>
                <a:latin typeface="Arial"/>
                <a:cs typeface="Arial"/>
              </a:rPr>
              <a:t>Критерій</a:t>
            </a:r>
            <a:r>
              <a:rPr sz="2000" b="1" u="sng" spc="-20">
                <a:uFill>
                  <a:solidFill>
                    <a:srgbClr val="000000"/>
                  </a:solidFill>
                </a:uFill>
                <a:latin typeface="Arial"/>
                <a:cs typeface="Arial"/>
              </a:rPr>
              <a:t> </a:t>
            </a:r>
            <a:r>
              <a:rPr sz="2000" b="1" u="sng" dirty="0">
                <a:uFill>
                  <a:solidFill>
                    <a:srgbClr val="000000"/>
                  </a:solidFill>
                </a:uFill>
                <a:latin typeface="Arial"/>
                <a:cs typeface="Arial"/>
              </a:rPr>
              <a:t>3.</a:t>
            </a:r>
            <a:r>
              <a:rPr sz="2000" b="1" u="sng" spc="-45" dirty="0">
                <a:uFill>
                  <a:solidFill>
                    <a:srgbClr val="000000"/>
                  </a:solidFill>
                </a:uFill>
                <a:latin typeface="Arial"/>
                <a:cs typeface="Arial"/>
              </a:rPr>
              <a:t> </a:t>
            </a:r>
            <a:r>
              <a:rPr sz="2000" b="1" u="sng" dirty="0">
                <a:uFill>
                  <a:solidFill>
                    <a:srgbClr val="000000"/>
                  </a:solidFill>
                </a:uFill>
                <a:latin typeface="Arial"/>
                <a:cs typeface="Arial"/>
              </a:rPr>
              <a:t>Доступ</a:t>
            </a:r>
            <a:r>
              <a:rPr sz="2000" b="1" u="sng" spc="-10" dirty="0">
                <a:uFill>
                  <a:solidFill>
                    <a:srgbClr val="000000"/>
                  </a:solidFill>
                </a:uFill>
                <a:latin typeface="Arial"/>
                <a:cs typeface="Arial"/>
              </a:rPr>
              <a:t> </a:t>
            </a:r>
            <a:r>
              <a:rPr sz="2000" b="1" u="sng">
                <a:uFill>
                  <a:solidFill>
                    <a:srgbClr val="000000"/>
                  </a:solidFill>
                </a:uFill>
                <a:latin typeface="Arial"/>
                <a:cs typeface="Arial"/>
              </a:rPr>
              <a:t>до</a:t>
            </a:r>
            <a:r>
              <a:rPr sz="2000" b="1" u="sng" spc="-50">
                <a:uFill>
                  <a:solidFill>
                    <a:srgbClr val="000000"/>
                  </a:solidFill>
                </a:uFill>
                <a:latin typeface="Arial"/>
                <a:cs typeface="Arial"/>
              </a:rPr>
              <a:t> </a:t>
            </a:r>
            <a:r>
              <a:rPr lang="uk-UA" sz="2000" b="1" u="sng">
                <a:uFill>
                  <a:solidFill>
                    <a:srgbClr val="000000"/>
                  </a:solidFill>
                </a:uFill>
                <a:latin typeface="Arial"/>
                <a:cs typeface="Arial"/>
              </a:rPr>
              <a:t>ОП </a:t>
            </a:r>
            <a:r>
              <a:rPr sz="2000" b="1" u="sng">
                <a:uFill>
                  <a:solidFill>
                    <a:srgbClr val="000000"/>
                  </a:solidFill>
                </a:uFill>
                <a:latin typeface="Arial"/>
                <a:cs typeface="Arial"/>
              </a:rPr>
              <a:t>та</a:t>
            </a:r>
            <a:r>
              <a:rPr sz="2000" b="1" u="sng" spc="-35">
                <a:uFill>
                  <a:solidFill>
                    <a:srgbClr val="000000"/>
                  </a:solidFill>
                </a:uFill>
                <a:latin typeface="Arial"/>
                <a:cs typeface="Arial"/>
              </a:rPr>
              <a:t> </a:t>
            </a:r>
            <a:r>
              <a:rPr sz="2000" b="1" u="sng" dirty="0">
                <a:uFill>
                  <a:solidFill>
                    <a:srgbClr val="000000"/>
                  </a:solidFill>
                </a:uFill>
                <a:latin typeface="Arial"/>
                <a:cs typeface="Arial"/>
              </a:rPr>
              <a:t>визнання</a:t>
            </a:r>
            <a:r>
              <a:rPr sz="2000" b="1" u="sng" spc="-40" dirty="0">
                <a:uFill>
                  <a:solidFill>
                    <a:srgbClr val="000000"/>
                  </a:solidFill>
                </a:uFill>
                <a:latin typeface="Arial"/>
                <a:cs typeface="Arial"/>
              </a:rPr>
              <a:t> </a:t>
            </a:r>
            <a:r>
              <a:rPr sz="2000" b="1" u="sng" spc="-10">
                <a:uFill>
                  <a:solidFill>
                    <a:srgbClr val="000000"/>
                  </a:solidFill>
                </a:uFill>
                <a:latin typeface="Arial"/>
                <a:cs typeface="Arial"/>
              </a:rPr>
              <a:t>результатів</a:t>
            </a:r>
            <a:r>
              <a:rPr sz="2000" b="1" u="none" spc="-10">
                <a:latin typeface="Arial"/>
                <a:cs typeface="Arial"/>
              </a:rPr>
              <a:t> </a:t>
            </a:r>
            <a:r>
              <a:rPr sz="2000" b="1" u="sng" spc="-10">
                <a:uFill>
                  <a:solidFill>
                    <a:srgbClr val="000000"/>
                  </a:solidFill>
                </a:uFill>
                <a:latin typeface="Arial"/>
                <a:cs typeface="Arial"/>
              </a:rPr>
              <a:t>навчання</a:t>
            </a:r>
            <a:endParaRPr lang="uk-UA" sz="2000" b="1" u="sng" spc="-10">
              <a:uFill>
                <a:solidFill>
                  <a:srgbClr val="000000"/>
                </a:solidFill>
              </a:uFill>
              <a:latin typeface="Arial"/>
              <a:cs typeface="Arial"/>
            </a:endParaRPr>
          </a:p>
          <a:p>
            <a:pPr marL="241300" marR="379730" indent="-228600">
              <a:lnSpc>
                <a:spcPct val="100000"/>
              </a:lnSpc>
            </a:pPr>
            <a:endParaRPr lang="uk-UA" sz="1600" b="1" u="sng" spc="-10">
              <a:uFill>
                <a:solidFill>
                  <a:srgbClr val="000000"/>
                </a:solidFill>
              </a:uFill>
              <a:latin typeface="Arial"/>
              <a:cs typeface="Arial"/>
            </a:endParaRPr>
          </a:p>
          <a:p>
            <a:pPr marL="241300" marR="379730" indent="-228600"/>
            <a:r>
              <a:rPr lang="uk-UA" b="1" i="1">
                <a:latin typeface="Arial"/>
                <a:cs typeface="Arial"/>
              </a:rPr>
              <a:t>Основні</a:t>
            </a:r>
            <a:r>
              <a:rPr lang="uk-UA" b="1" i="1" spc="-75">
                <a:latin typeface="Arial"/>
                <a:cs typeface="Arial"/>
              </a:rPr>
              <a:t> </a:t>
            </a:r>
            <a:r>
              <a:rPr lang="uk-UA" b="1" i="1" spc="-10">
                <a:latin typeface="Arial"/>
                <a:cs typeface="Arial"/>
              </a:rPr>
              <a:t>зауваження</a:t>
            </a:r>
          </a:p>
          <a:p>
            <a:pPr marL="241300" marR="379730" indent="-228600"/>
            <a:endParaRPr lang="uk-UA" b="1" i="1">
              <a:latin typeface="Arial"/>
              <a:cs typeface="Arial"/>
            </a:endParaRPr>
          </a:p>
          <a:p>
            <a:pPr marL="354965" indent="-342265">
              <a:lnSpc>
                <a:spcPts val="1675"/>
              </a:lnSpc>
              <a:buSzPct val="142857"/>
              <a:buFont typeface="Wingdings"/>
              <a:buChar char=""/>
              <a:tabLst>
                <a:tab pos="354965" algn="l"/>
              </a:tabLst>
            </a:pPr>
            <a:r>
              <a:rPr>
                <a:latin typeface="Arial"/>
                <a:cs typeface="Arial"/>
              </a:rPr>
              <a:t>Сформувати</a:t>
            </a:r>
            <a:r>
              <a:rPr spc="-15">
                <a:latin typeface="Arial"/>
                <a:cs typeface="Arial"/>
              </a:rPr>
              <a:t> </a:t>
            </a:r>
            <a:r>
              <a:rPr dirty="0">
                <a:latin typeface="Arial"/>
                <a:cs typeface="Arial"/>
              </a:rPr>
              <a:t>бази</a:t>
            </a:r>
            <a:r>
              <a:rPr spc="-35" dirty="0">
                <a:latin typeface="Arial"/>
                <a:cs typeface="Arial"/>
              </a:rPr>
              <a:t> </a:t>
            </a:r>
            <a:r>
              <a:rPr dirty="0">
                <a:latin typeface="Arial"/>
                <a:cs typeface="Arial"/>
              </a:rPr>
              <a:t>ресурсів</a:t>
            </a:r>
            <a:r>
              <a:rPr spc="-20" dirty="0">
                <a:latin typeface="Arial"/>
                <a:cs typeface="Arial"/>
              </a:rPr>
              <a:t> </a:t>
            </a:r>
            <a:r>
              <a:rPr spc="-10" dirty="0">
                <a:latin typeface="Arial"/>
                <a:cs typeface="Arial"/>
              </a:rPr>
              <a:t>неформальної</a:t>
            </a:r>
            <a:r>
              <a:rPr spc="-50" dirty="0">
                <a:latin typeface="Arial"/>
                <a:cs typeface="Arial"/>
              </a:rPr>
              <a:t> </a:t>
            </a:r>
            <a:r>
              <a:rPr dirty="0">
                <a:latin typeface="Arial"/>
                <a:cs typeface="Arial"/>
              </a:rPr>
              <a:t>освіти</a:t>
            </a:r>
            <a:r>
              <a:rPr spc="-30" dirty="0">
                <a:latin typeface="Arial"/>
                <a:cs typeface="Arial"/>
              </a:rPr>
              <a:t> </a:t>
            </a:r>
            <a:r>
              <a:rPr dirty="0">
                <a:latin typeface="Arial"/>
                <a:cs typeface="Arial"/>
              </a:rPr>
              <a:t>за</a:t>
            </a:r>
            <a:r>
              <a:rPr spc="-30" dirty="0">
                <a:latin typeface="Arial"/>
                <a:cs typeface="Arial"/>
              </a:rPr>
              <a:t> </a:t>
            </a:r>
            <a:r>
              <a:rPr dirty="0">
                <a:latin typeface="Arial"/>
                <a:cs typeface="Arial"/>
              </a:rPr>
              <a:t>кожним</a:t>
            </a:r>
            <a:r>
              <a:rPr spc="-20" dirty="0">
                <a:latin typeface="Arial"/>
                <a:cs typeface="Arial"/>
              </a:rPr>
              <a:t> </a:t>
            </a:r>
            <a:r>
              <a:rPr dirty="0">
                <a:latin typeface="Arial"/>
                <a:cs typeface="Arial"/>
              </a:rPr>
              <a:t>освітнім</a:t>
            </a:r>
            <a:r>
              <a:rPr spc="-50" dirty="0">
                <a:latin typeface="Arial"/>
                <a:cs typeface="Arial"/>
              </a:rPr>
              <a:t> </a:t>
            </a:r>
            <a:r>
              <a:rPr spc="-10" dirty="0">
                <a:latin typeface="Arial"/>
                <a:cs typeface="Arial"/>
              </a:rPr>
              <a:t>компонентом</a:t>
            </a:r>
            <a:endParaRPr>
              <a:latin typeface="Arial"/>
              <a:cs typeface="Arial"/>
            </a:endParaRPr>
          </a:p>
          <a:p>
            <a:pPr marL="355600">
              <a:lnSpc>
                <a:spcPct val="100000"/>
              </a:lnSpc>
            </a:pPr>
            <a:r>
              <a:rPr spc="-25" dirty="0">
                <a:latin typeface="Arial"/>
                <a:cs typeface="Arial"/>
              </a:rPr>
              <a:t>ОП.</a:t>
            </a:r>
            <a:endParaRPr>
              <a:latin typeface="Arial"/>
              <a:cs typeface="Arial"/>
            </a:endParaRPr>
          </a:p>
          <a:p>
            <a:pPr marL="355600" marR="513080" indent="-342900">
              <a:lnSpc>
                <a:spcPct val="100000"/>
              </a:lnSpc>
              <a:buSzPct val="142857"/>
              <a:buFont typeface="Wingdings"/>
              <a:buChar char=""/>
              <a:tabLst>
                <a:tab pos="355600" algn="l"/>
              </a:tabLst>
            </a:pPr>
            <a:r>
              <a:rPr dirty="0">
                <a:latin typeface="Arial"/>
                <a:cs typeface="Arial"/>
              </a:rPr>
              <a:t>Розширювати</a:t>
            </a:r>
            <a:r>
              <a:rPr spc="-60" dirty="0">
                <a:latin typeface="Arial"/>
                <a:cs typeface="Arial"/>
              </a:rPr>
              <a:t> </a:t>
            </a:r>
            <a:r>
              <a:rPr dirty="0">
                <a:latin typeface="Arial"/>
                <a:cs typeface="Arial"/>
              </a:rPr>
              <a:t>перелік</a:t>
            </a:r>
            <a:r>
              <a:rPr spc="-35" dirty="0">
                <a:latin typeface="Arial"/>
                <a:cs typeface="Arial"/>
              </a:rPr>
              <a:t> </a:t>
            </a:r>
            <a:r>
              <a:rPr dirty="0">
                <a:latin typeface="Arial"/>
                <a:cs typeface="Arial"/>
              </a:rPr>
              <a:t>пропонованих</a:t>
            </a:r>
            <a:r>
              <a:rPr spc="-50" dirty="0">
                <a:latin typeface="Arial"/>
                <a:cs typeface="Arial"/>
              </a:rPr>
              <a:t> </a:t>
            </a:r>
            <a:r>
              <a:rPr dirty="0">
                <a:latin typeface="Arial"/>
                <a:cs typeface="Arial"/>
              </a:rPr>
              <a:t>програм</a:t>
            </a:r>
            <a:r>
              <a:rPr spc="-45" dirty="0">
                <a:latin typeface="Arial"/>
                <a:cs typeface="Arial"/>
              </a:rPr>
              <a:t> </a:t>
            </a:r>
            <a:r>
              <a:rPr dirty="0">
                <a:latin typeface="Arial"/>
                <a:cs typeface="Arial"/>
              </a:rPr>
              <a:t>неформальної</a:t>
            </a:r>
            <a:r>
              <a:rPr spc="-60" dirty="0">
                <a:latin typeface="Arial"/>
                <a:cs typeface="Arial"/>
              </a:rPr>
              <a:t> </a:t>
            </a:r>
            <a:r>
              <a:rPr dirty="0">
                <a:latin typeface="Arial"/>
                <a:cs typeface="Arial"/>
              </a:rPr>
              <a:t>освіти</a:t>
            </a:r>
            <a:r>
              <a:rPr spc="-45" dirty="0">
                <a:latin typeface="Arial"/>
                <a:cs typeface="Arial"/>
              </a:rPr>
              <a:t> </a:t>
            </a:r>
            <a:r>
              <a:rPr dirty="0">
                <a:latin typeface="Arial"/>
                <a:cs typeface="Arial"/>
              </a:rPr>
              <a:t>в</a:t>
            </a:r>
            <a:r>
              <a:rPr spc="-30" dirty="0">
                <a:latin typeface="Arial"/>
                <a:cs typeface="Arial"/>
              </a:rPr>
              <a:t> </a:t>
            </a:r>
            <a:r>
              <a:rPr spc="-10" dirty="0">
                <a:latin typeface="Arial"/>
                <a:cs typeface="Arial"/>
              </a:rPr>
              <a:t>межах </a:t>
            </a:r>
            <a:r>
              <a:rPr dirty="0">
                <a:latin typeface="Arial"/>
                <a:cs typeface="Arial"/>
              </a:rPr>
              <a:t>окремих</a:t>
            </a:r>
            <a:r>
              <a:rPr spc="-55" dirty="0">
                <a:latin typeface="Arial"/>
                <a:cs typeface="Arial"/>
              </a:rPr>
              <a:t> </a:t>
            </a:r>
            <a:r>
              <a:rPr spc="-25" dirty="0">
                <a:latin typeface="Arial"/>
                <a:cs typeface="Arial"/>
              </a:rPr>
              <a:t>ОК.</a:t>
            </a:r>
            <a:endParaRPr>
              <a:latin typeface="Arial"/>
              <a:cs typeface="Arial"/>
            </a:endParaRPr>
          </a:p>
          <a:p>
            <a:pPr marL="355600" marR="304800" indent="-342900">
              <a:lnSpc>
                <a:spcPct val="100000"/>
              </a:lnSpc>
              <a:buSzPct val="142857"/>
              <a:buFont typeface="Wingdings"/>
              <a:buChar char=""/>
              <a:tabLst>
                <a:tab pos="355600" algn="l"/>
              </a:tabLst>
            </a:pPr>
            <a:r>
              <a:rPr dirty="0">
                <a:latin typeface="Arial"/>
                <a:cs typeface="Arial"/>
              </a:rPr>
              <a:t>Покращити</a:t>
            </a:r>
            <a:r>
              <a:rPr spc="-55" dirty="0">
                <a:latin typeface="Arial"/>
                <a:cs typeface="Arial"/>
              </a:rPr>
              <a:t> </a:t>
            </a:r>
            <a:r>
              <a:rPr dirty="0">
                <a:latin typeface="Arial"/>
                <a:cs typeface="Arial"/>
              </a:rPr>
              <a:t>інформування</a:t>
            </a:r>
            <a:r>
              <a:rPr spc="-50" dirty="0">
                <a:latin typeface="Arial"/>
                <a:cs typeface="Arial"/>
              </a:rPr>
              <a:t> </a:t>
            </a:r>
            <a:r>
              <a:rPr dirty="0">
                <a:latin typeface="Arial"/>
                <a:cs typeface="Arial"/>
              </a:rPr>
              <a:t>здобувачів</a:t>
            </a:r>
            <a:r>
              <a:rPr spc="-45" dirty="0">
                <a:latin typeface="Arial"/>
                <a:cs typeface="Arial"/>
              </a:rPr>
              <a:t> </a:t>
            </a:r>
            <a:r>
              <a:rPr dirty="0">
                <a:latin typeface="Arial"/>
                <a:cs typeface="Arial"/>
              </a:rPr>
              <a:t>щодо</a:t>
            </a:r>
            <a:r>
              <a:rPr spc="-60" dirty="0">
                <a:latin typeface="Arial"/>
                <a:cs typeface="Arial"/>
              </a:rPr>
              <a:t> </a:t>
            </a:r>
            <a:r>
              <a:rPr dirty="0">
                <a:latin typeface="Arial"/>
                <a:cs typeface="Arial"/>
              </a:rPr>
              <a:t>можливостей</a:t>
            </a:r>
            <a:r>
              <a:rPr spc="-60" dirty="0">
                <a:latin typeface="Arial"/>
                <a:cs typeface="Arial"/>
              </a:rPr>
              <a:t> </a:t>
            </a:r>
            <a:r>
              <a:rPr dirty="0">
                <a:latin typeface="Arial"/>
                <a:cs typeface="Arial"/>
              </a:rPr>
              <a:t>і</a:t>
            </a:r>
            <a:r>
              <a:rPr spc="-40" dirty="0">
                <a:latin typeface="Arial"/>
                <a:cs typeface="Arial"/>
              </a:rPr>
              <a:t> </a:t>
            </a:r>
            <a:r>
              <a:rPr dirty="0">
                <a:latin typeface="Arial"/>
                <a:cs typeface="Arial"/>
              </a:rPr>
              <a:t>процедур</a:t>
            </a:r>
            <a:r>
              <a:rPr spc="-50" dirty="0">
                <a:latin typeface="Arial"/>
                <a:cs typeface="Arial"/>
              </a:rPr>
              <a:t> </a:t>
            </a:r>
            <a:r>
              <a:rPr spc="-10" dirty="0">
                <a:latin typeface="Arial"/>
                <a:cs typeface="Arial"/>
              </a:rPr>
              <a:t>визнання </a:t>
            </a:r>
            <a:r>
              <a:rPr dirty="0">
                <a:latin typeface="Arial"/>
                <a:cs typeface="Arial"/>
              </a:rPr>
              <a:t>результатів</a:t>
            </a:r>
            <a:r>
              <a:rPr spc="-80" dirty="0">
                <a:latin typeface="Arial"/>
                <a:cs typeface="Arial"/>
              </a:rPr>
              <a:t> </a:t>
            </a:r>
            <a:r>
              <a:rPr dirty="0">
                <a:latin typeface="Arial"/>
                <a:cs typeface="Arial"/>
              </a:rPr>
              <a:t>неформальної</a:t>
            </a:r>
            <a:r>
              <a:rPr spc="-75" dirty="0">
                <a:latin typeface="Arial"/>
                <a:cs typeface="Arial"/>
              </a:rPr>
              <a:t> </a:t>
            </a:r>
            <a:r>
              <a:rPr dirty="0">
                <a:latin typeface="Arial"/>
                <a:cs typeface="Arial"/>
              </a:rPr>
              <a:t>освіти</a:t>
            </a:r>
            <a:r>
              <a:rPr spc="-45" dirty="0">
                <a:latin typeface="Arial"/>
                <a:cs typeface="Arial"/>
              </a:rPr>
              <a:t> </a:t>
            </a:r>
            <a:r>
              <a:rPr dirty="0">
                <a:latin typeface="Arial"/>
                <a:cs typeface="Arial"/>
              </a:rPr>
              <a:t>за</a:t>
            </a:r>
            <a:r>
              <a:rPr spc="-50" dirty="0">
                <a:latin typeface="Arial"/>
                <a:cs typeface="Arial"/>
              </a:rPr>
              <a:t> </a:t>
            </a:r>
            <a:r>
              <a:rPr dirty="0">
                <a:latin typeface="Arial"/>
                <a:cs typeface="Arial"/>
              </a:rPr>
              <a:t>вибірковими</a:t>
            </a:r>
            <a:r>
              <a:rPr spc="-25" dirty="0">
                <a:latin typeface="Arial"/>
                <a:cs typeface="Arial"/>
              </a:rPr>
              <a:t> </a:t>
            </a:r>
            <a:r>
              <a:rPr spc="-10">
                <a:latin typeface="Arial"/>
                <a:cs typeface="Arial"/>
              </a:rPr>
              <a:t>компонентами.</a:t>
            </a:r>
            <a:endParaRPr lang="uk-UA" spc="-10">
              <a:latin typeface="Arial"/>
              <a:cs typeface="Arial"/>
            </a:endParaRPr>
          </a:p>
          <a:p>
            <a:pPr marL="12700" marR="304800">
              <a:buSzPct val="142857"/>
              <a:tabLst>
                <a:tab pos="355600" algn="l"/>
              </a:tabLst>
            </a:pPr>
            <a:endParaRPr lang="uk-UA" b="1" i="1">
              <a:latin typeface="Arial"/>
              <a:cs typeface="Arial"/>
            </a:endParaRPr>
          </a:p>
          <a:p>
            <a:pPr marL="12700" marR="304800">
              <a:buSzPct val="142857"/>
              <a:tabLst>
                <a:tab pos="355600" algn="l"/>
              </a:tabLst>
            </a:pPr>
            <a:r>
              <a:rPr lang="uk-UA" b="1" i="1">
                <a:latin typeface="Arial"/>
                <a:cs typeface="Arial"/>
              </a:rPr>
              <a:t>На що звернути увагу</a:t>
            </a:r>
          </a:p>
          <a:p>
            <a:pPr marL="298450" marR="304800" indent="-285750">
              <a:buSzPct val="142857"/>
              <a:buFont typeface="Wingdings" panose="05000000000000000000" pitchFamily="2" charset="2"/>
              <a:buChar char="ü"/>
              <a:tabLst>
                <a:tab pos="355600" algn="l"/>
              </a:tabLst>
            </a:pPr>
            <a:r>
              <a:rPr lang="ru-RU">
                <a:latin typeface="Arial"/>
                <a:cs typeface="Arial"/>
              </a:rPr>
              <a:t>Можливості щодо</a:t>
            </a:r>
            <a:r>
              <a:rPr lang="ru-RU" spc="-45">
                <a:latin typeface="Arial"/>
                <a:cs typeface="Arial"/>
              </a:rPr>
              <a:t> </a:t>
            </a:r>
            <a:r>
              <a:rPr lang="ru-RU">
                <a:latin typeface="Arial"/>
                <a:cs typeface="Arial"/>
              </a:rPr>
              <a:t>неформальної</a:t>
            </a:r>
            <a:r>
              <a:rPr lang="ru-RU" spc="-60">
                <a:latin typeface="Arial"/>
                <a:cs typeface="Arial"/>
              </a:rPr>
              <a:t> </a:t>
            </a:r>
            <a:r>
              <a:rPr lang="ru-RU">
                <a:latin typeface="Arial"/>
                <a:cs typeface="Arial"/>
              </a:rPr>
              <a:t>освіти</a:t>
            </a:r>
            <a:r>
              <a:rPr lang="ru-RU" spc="-45">
                <a:latin typeface="Arial"/>
                <a:cs typeface="Arial"/>
              </a:rPr>
              <a:t> </a:t>
            </a:r>
            <a:r>
              <a:rPr lang="ru-RU">
                <a:latin typeface="Arial"/>
                <a:cs typeface="Arial"/>
              </a:rPr>
              <a:t>в</a:t>
            </a:r>
            <a:r>
              <a:rPr lang="ru-RU" spc="-30">
                <a:latin typeface="Arial"/>
                <a:cs typeface="Arial"/>
              </a:rPr>
              <a:t> </a:t>
            </a:r>
            <a:r>
              <a:rPr lang="ru-RU" spc="-10">
                <a:latin typeface="Arial"/>
                <a:cs typeface="Arial"/>
              </a:rPr>
              <a:t>межах </a:t>
            </a:r>
            <a:r>
              <a:rPr lang="ru-RU">
                <a:latin typeface="Arial"/>
                <a:cs typeface="Arial"/>
              </a:rPr>
              <a:t>окремих</a:t>
            </a:r>
            <a:r>
              <a:rPr lang="ru-RU" spc="-55">
                <a:latin typeface="Arial"/>
                <a:cs typeface="Arial"/>
              </a:rPr>
              <a:t> </a:t>
            </a:r>
            <a:r>
              <a:rPr lang="ru-RU" spc="-25">
                <a:latin typeface="Arial"/>
                <a:cs typeface="Arial"/>
              </a:rPr>
              <a:t>ОК доречно розміщувати у МСОП, окремим блоком (не в РПНД, оскільки вони мають більший термін дії, ніж деякі програми з неформальної освіти). </a:t>
            </a:r>
            <a:endParaRPr lang="ru-RU">
              <a:latin typeface="Arial"/>
              <a:cs typeface="Arial"/>
            </a:endParaRPr>
          </a:p>
          <a:p>
            <a:pPr marL="12700" marR="304800">
              <a:buSzPct val="142857"/>
              <a:tabLst>
                <a:tab pos="355600" algn="l"/>
              </a:tabLst>
            </a:pPr>
            <a:r>
              <a:rPr lang="uk-UA" b="1" i="1">
                <a:latin typeface="Arial"/>
                <a:cs typeface="Arial"/>
              </a:rPr>
              <a:t> </a:t>
            </a:r>
          </a:p>
          <a:p>
            <a:pPr marL="355600" marR="304800" indent="-342900">
              <a:lnSpc>
                <a:spcPct val="100000"/>
              </a:lnSpc>
              <a:buSzPct val="142857"/>
              <a:buFont typeface="Wingdings"/>
              <a:buChar char=""/>
              <a:tabLst>
                <a:tab pos="355600" algn="l"/>
              </a:tabLst>
            </a:pPr>
            <a:endParaRPr sz="1400">
              <a:latin typeface="Arial"/>
              <a:cs typeface="Arial"/>
            </a:endParaRPr>
          </a:p>
        </p:txBody>
      </p:sp>
    </p:spTree>
    <p:extLst>
      <p:ext uri="{BB962C8B-B14F-4D97-AF65-F5344CB8AC3E}">
        <p14:creationId xmlns:p14="http://schemas.microsoft.com/office/powerpoint/2010/main" val="27638048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11376" y="290042"/>
            <a:ext cx="7125334" cy="4050665"/>
          </a:xfrm>
          <a:prstGeom prst="rect">
            <a:avLst/>
          </a:prstGeom>
        </p:spPr>
        <p:txBody>
          <a:bodyPr vert="horz" wrap="square" lIns="0" tIns="12065" rIns="0" bIns="0" rtlCol="0">
            <a:spAutoFit/>
          </a:bodyPr>
          <a:lstStyle/>
          <a:p>
            <a:pPr marL="240665" marR="971550" indent="-228600">
              <a:lnSpc>
                <a:spcPct val="120100"/>
              </a:lnSpc>
              <a:spcBef>
                <a:spcPts val="95"/>
              </a:spcBef>
            </a:pPr>
            <a:r>
              <a:rPr sz="2000" b="1" u="sng" dirty="0">
                <a:uFill>
                  <a:solidFill>
                    <a:srgbClr val="000000"/>
                  </a:solidFill>
                </a:uFill>
                <a:latin typeface="Arial"/>
                <a:cs typeface="Arial"/>
              </a:rPr>
              <a:t>Критерій</a:t>
            </a:r>
            <a:r>
              <a:rPr sz="2000" b="1" u="sng" spc="-30" dirty="0">
                <a:uFill>
                  <a:solidFill>
                    <a:srgbClr val="000000"/>
                  </a:solidFill>
                </a:uFill>
                <a:latin typeface="Arial"/>
                <a:cs typeface="Arial"/>
              </a:rPr>
              <a:t> </a:t>
            </a:r>
            <a:r>
              <a:rPr sz="2000" b="1" u="sng" dirty="0">
                <a:uFill>
                  <a:solidFill>
                    <a:srgbClr val="000000"/>
                  </a:solidFill>
                </a:uFill>
                <a:latin typeface="Arial"/>
                <a:cs typeface="Arial"/>
              </a:rPr>
              <a:t>4.</a:t>
            </a:r>
            <a:r>
              <a:rPr sz="2000" b="1" u="sng" spc="-50" dirty="0">
                <a:uFill>
                  <a:solidFill>
                    <a:srgbClr val="000000"/>
                  </a:solidFill>
                </a:uFill>
                <a:latin typeface="Arial"/>
                <a:cs typeface="Arial"/>
              </a:rPr>
              <a:t> </a:t>
            </a:r>
            <a:r>
              <a:rPr sz="2000" b="1" u="sng" dirty="0">
                <a:uFill>
                  <a:solidFill>
                    <a:srgbClr val="000000"/>
                  </a:solidFill>
                </a:uFill>
                <a:latin typeface="Arial"/>
                <a:cs typeface="Arial"/>
              </a:rPr>
              <a:t>Навчання</a:t>
            </a:r>
            <a:r>
              <a:rPr sz="2000" b="1" u="sng" spc="-55" dirty="0">
                <a:uFill>
                  <a:solidFill>
                    <a:srgbClr val="000000"/>
                  </a:solidFill>
                </a:uFill>
                <a:latin typeface="Arial"/>
                <a:cs typeface="Arial"/>
              </a:rPr>
              <a:t> </a:t>
            </a:r>
            <a:r>
              <a:rPr sz="2000" b="1" u="sng" dirty="0">
                <a:uFill>
                  <a:solidFill>
                    <a:srgbClr val="000000"/>
                  </a:solidFill>
                </a:uFill>
                <a:latin typeface="Arial"/>
                <a:cs typeface="Arial"/>
              </a:rPr>
              <a:t>і</a:t>
            </a:r>
            <a:r>
              <a:rPr sz="2000" b="1" u="sng" spc="-40" dirty="0">
                <a:uFill>
                  <a:solidFill>
                    <a:srgbClr val="000000"/>
                  </a:solidFill>
                </a:uFill>
                <a:latin typeface="Arial"/>
                <a:cs typeface="Arial"/>
              </a:rPr>
              <a:t> </a:t>
            </a:r>
            <a:r>
              <a:rPr sz="2000" b="1" u="sng" dirty="0">
                <a:uFill>
                  <a:solidFill>
                    <a:srgbClr val="000000"/>
                  </a:solidFill>
                </a:uFill>
                <a:latin typeface="Arial"/>
                <a:cs typeface="Arial"/>
              </a:rPr>
              <a:t>викладання</a:t>
            </a:r>
            <a:r>
              <a:rPr sz="2000" b="1" u="sng" spc="-60" dirty="0">
                <a:uFill>
                  <a:solidFill>
                    <a:srgbClr val="000000"/>
                  </a:solidFill>
                </a:uFill>
                <a:latin typeface="Arial"/>
                <a:cs typeface="Arial"/>
              </a:rPr>
              <a:t> </a:t>
            </a:r>
            <a:r>
              <a:rPr sz="2000" b="1" u="sng" dirty="0">
                <a:uFill>
                  <a:solidFill>
                    <a:srgbClr val="000000"/>
                  </a:solidFill>
                </a:uFill>
                <a:latin typeface="Arial"/>
                <a:cs typeface="Arial"/>
              </a:rPr>
              <a:t>за</a:t>
            </a:r>
            <a:r>
              <a:rPr sz="2000" b="1" u="sng" spc="-25" dirty="0">
                <a:uFill>
                  <a:solidFill>
                    <a:srgbClr val="000000"/>
                  </a:solidFill>
                </a:uFill>
                <a:latin typeface="Arial"/>
                <a:cs typeface="Arial"/>
              </a:rPr>
              <a:t> </a:t>
            </a:r>
            <a:r>
              <a:rPr sz="2000" b="1" u="sng" spc="-10" dirty="0">
                <a:uFill>
                  <a:solidFill>
                    <a:srgbClr val="000000"/>
                  </a:solidFill>
                </a:uFill>
                <a:latin typeface="Arial"/>
                <a:cs typeface="Arial"/>
              </a:rPr>
              <a:t>освітньою</a:t>
            </a:r>
            <a:r>
              <a:rPr sz="2000" b="1" u="none" spc="-10" dirty="0">
                <a:latin typeface="Arial"/>
                <a:cs typeface="Arial"/>
              </a:rPr>
              <a:t> </a:t>
            </a:r>
            <a:r>
              <a:rPr sz="2000" b="1" u="sng" spc="-10" dirty="0">
                <a:uFill>
                  <a:solidFill>
                    <a:srgbClr val="000000"/>
                  </a:solidFill>
                </a:uFill>
                <a:latin typeface="Arial"/>
                <a:cs typeface="Arial"/>
              </a:rPr>
              <a:t>програмою</a:t>
            </a:r>
            <a:endParaRPr sz="2000">
              <a:latin typeface="Arial"/>
              <a:cs typeface="Arial"/>
            </a:endParaRPr>
          </a:p>
          <a:p>
            <a:pPr marL="354965" marR="5080" indent="-342900">
              <a:lnSpc>
                <a:spcPct val="120000"/>
              </a:lnSpc>
              <a:buFont typeface="Wingdings"/>
              <a:buChar char=""/>
              <a:tabLst>
                <a:tab pos="354965" algn="l"/>
              </a:tabLst>
            </a:pPr>
            <a:r>
              <a:rPr sz="2000" dirty="0">
                <a:latin typeface="Arial"/>
                <a:cs typeface="Arial"/>
              </a:rPr>
              <a:t>Здійснювати</a:t>
            </a:r>
            <a:r>
              <a:rPr sz="2000" spc="-70" dirty="0">
                <a:latin typeface="Arial"/>
                <a:cs typeface="Arial"/>
              </a:rPr>
              <a:t> </a:t>
            </a:r>
            <a:r>
              <a:rPr sz="2000" dirty="0">
                <a:latin typeface="Arial"/>
                <a:cs typeface="Arial"/>
              </a:rPr>
              <a:t>заходи,</a:t>
            </a:r>
            <a:r>
              <a:rPr sz="2000" spc="-70" dirty="0">
                <a:latin typeface="Arial"/>
                <a:cs typeface="Arial"/>
              </a:rPr>
              <a:t> </a:t>
            </a:r>
            <a:r>
              <a:rPr sz="2000" dirty="0">
                <a:latin typeface="Arial"/>
                <a:cs typeface="Arial"/>
              </a:rPr>
              <a:t>спрямовані</a:t>
            </a:r>
            <a:r>
              <a:rPr sz="2000" spc="-50" dirty="0">
                <a:latin typeface="Arial"/>
                <a:cs typeface="Arial"/>
              </a:rPr>
              <a:t> </a:t>
            </a:r>
            <a:r>
              <a:rPr sz="2000" dirty="0">
                <a:latin typeface="Arial"/>
                <a:cs typeface="Arial"/>
              </a:rPr>
              <a:t>на</a:t>
            </a:r>
            <a:r>
              <a:rPr sz="2000" spc="-55" dirty="0">
                <a:latin typeface="Arial"/>
                <a:cs typeface="Arial"/>
              </a:rPr>
              <a:t> </a:t>
            </a:r>
            <a:r>
              <a:rPr sz="2000" dirty="0">
                <a:latin typeface="Arial"/>
                <a:cs typeface="Arial"/>
              </a:rPr>
              <a:t>подальше</a:t>
            </a:r>
            <a:r>
              <a:rPr sz="2000" spc="-65" dirty="0">
                <a:latin typeface="Arial"/>
                <a:cs typeface="Arial"/>
              </a:rPr>
              <a:t> </a:t>
            </a:r>
            <a:r>
              <a:rPr sz="2000" spc="-10" dirty="0">
                <a:latin typeface="Arial"/>
                <a:cs typeface="Arial"/>
              </a:rPr>
              <a:t>залучення </a:t>
            </a:r>
            <a:r>
              <a:rPr sz="2000" dirty="0">
                <a:latin typeface="Arial"/>
                <a:cs typeface="Arial"/>
              </a:rPr>
              <a:t>здобувачів</a:t>
            </a:r>
            <a:r>
              <a:rPr sz="2000" spc="-55" dirty="0">
                <a:latin typeface="Arial"/>
                <a:cs typeface="Arial"/>
              </a:rPr>
              <a:t> </a:t>
            </a:r>
            <a:r>
              <a:rPr sz="2000" dirty="0">
                <a:latin typeface="Arial"/>
                <a:cs typeface="Arial"/>
              </a:rPr>
              <a:t>вищої</a:t>
            </a:r>
            <a:r>
              <a:rPr sz="2000" spc="-30" dirty="0">
                <a:latin typeface="Arial"/>
                <a:cs typeface="Arial"/>
              </a:rPr>
              <a:t> </a:t>
            </a:r>
            <a:r>
              <a:rPr sz="2000" dirty="0">
                <a:latin typeface="Arial"/>
                <a:cs typeface="Arial"/>
              </a:rPr>
              <a:t>освіти</a:t>
            </a:r>
            <a:r>
              <a:rPr sz="2000" spc="-55" dirty="0">
                <a:latin typeface="Arial"/>
                <a:cs typeface="Arial"/>
              </a:rPr>
              <a:t> </a:t>
            </a:r>
            <a:r>
              <a:rPr sz="2000" dirty="0">
                <a:latin typeface="Arial"/>
                <a:cs typeface="Arial"/>
              </a:rPr>
              <a:t>до</a:t>
            </a:r>
            <a:r>
              <a:rPr sz="2000" spc="-25" dirty="0">
                <a:latin typeface="Arial"/>
                <a:cs typeface="Arial"/>
              </a:rPr>
              <a:t> </a:t>
            </a:r>
            <a:r>
              <a:rPr sz="2000" dirty="0">
                <a:latin typeface="Arial"/>
                <a:cs typeface="Arial"/>
              </a:rPr>
              <a:t>програм</a:t>
            </a:r>
            <a:r>
              <a:rPr sz="2000" spc="-45" dirty="0">
                <a:latin typeface="Arial"/>
                <a:cs typeface="Arial"/>
              </a:rPr>
              <a:t> </a:t>
            </a:r>
            <a:r>
              <a:rPr sz="2000" spc="-10" dirty="0">
                <a:latin typeface="Arial"/>
                <a:cs typeface="Arial"/>
              </a:rPr>
              <a:t>академічної</a:t>
            </a:r>
            <a:endParaRPr sz="2000">
              <a:latin typeface="Arial"/>
              <a:cs typeface="Arial"/>
            </a:endParaRPr>
          </a:p>
          <a:p>
            <a:pPr marL="354965">
              <a:lnSpc>
                <a:spcPct val="100000"/>
              </a:lnSpc>
              <a:spcBef>
                <a:spcPts val="484"/>
              </a:spcBef>
            </a:pPr>
            <a:r>
              <a:rPr sz="2000" spc="-10" dirty="0">
                <a:latin typeface="Arial"/>
                <a:cs typeface="Arial"/>
              </a:rPr>
              <a:t>мобільності.</a:t>
            </a:r>
            <a:endParaRPr sz="2000">
              <a:latin typeface="Arial"/>
              <a:cs typeface="Arial"/>
            </a:endParaRPr>
          </a:p>
          <a:p>
            <a:pPr marL="354965" marR="203200" indent="-342900">
              <a:lnSpc>
                <a:spcPct val="120000"/>
              </a:lnSpc>
              <a:buFont typeface="Wingdings"/>
              <a:buChar char=""/>
              <a:tabLst>
                <a:tab pos="354965" algn="l"/>
              </a:tabLst>
            </a:pPr>
            <a:r>
              <a:rPr sz="2000" dirty="0">
                <a:latin typeface="Arial"/>
                <a:cs typeface="Arial"/>
              </a:rPr>
              <a:t>Переглянути</a:t>
            </a:r>
            <a:r>
              <a:rPr sz="2000" spc="-45" dirty="0">
                <a:latin typeface="Arial"/>
                <a:cs typeface="Arial"/>
              </a:rPr>
              <a:t> </a:t>
            </a:r>
            <a:r>
              <a:rPr sz="2000" dirty="0">
                <a:latin typeface="Arial"/>
                <a:cs typeface="Arial"/>
              </a:rPr>
              <a:t>зміст</a:t>
            </a:r>
            <a:r>
              <a:rPr sz="2000" spc="-45" dirty="0">
                <a:latin typeface="Arial"/>
                <a:cs typeface="Arial"/>
              </a:rPr>
              <a:t> </a:t>
            </a:r>
            <a:r>
              <a:rPr sz="2000" dirty="0">
                <a:latin typeface="Arial"/>
                <a:cs typeface="Arial"/>
              </a:rPr>
              <a:t>ОК</a:t>
            </a:r>
            <a:r>
              <a:rPr sz="2000" spc="-30" dirty="0">
                <a:latin typeface="Arial"/>
                <a:cs typeface="Arial"/>
              </a:rPr>
              <a:t> </a:t>
            </a:r>
            <a:r>
              <a:rPr sz="2000" dirty="0">
                <a:latin typeface="Arial"/>
                <a:cs typeface="Arial"/>
              </a:rPr>
              <a:t>оновити</a:t>
            </a:r>
            <a:r>
              <a:rPr sz="2000" spc="-60" dirty="0">
                <a:latin typeface="Arial"/>
                <a:cs typeface="Arial"/>
              </a:rPr>
              <a:t> </a:t>
            </a:r>
            <a:r>
              <a:rPr sz="2000" dirty="0">
                <a:latin typeface="Arial"/>
                <a:cs typeface="Arial"/>
              </a:rPr>
              <a:t>їх</a:t>
            </a:r>
            <a:r>
              <a:rPr sz="2000" spc="-20" dirty="0">
                <a:latin typeface="Arial"/>
                <a:cs typeface="Arial"/>
              </a:rPr>
              <a:t> </a:t>
            </a:r>
            <a:r>
              <a:rPr sz="2000" dirty="0">
                <a:latin typeface="Arial"/>
                <a:cs typeface="Arial"/>
              </a:rPr>
              <a:t>зміст</a:t>
            </a:r>
            <a:r>
              <a:rPr sz="2000" spc="-50" dirty="0">
                <a:latin typeface="Arial"/>
                <a:cs typeface="Arial"/>
              </a:rPr>
              <a:t> </a:t>
            </a:r>
            <a:r>
              <a:rPr sz="2000" dirty="0">
                <a:latin typeface="Arial"/>
                <a:cs typeface="Arial"/>
              </a:rPr>
              <a:t>з</a:t>
            </a:r>
            <a:r>
              <a:rPr sz="2000" spc="-35" dirty="0">
                <a:latin typeface="Arial"/>
                <a:cs typeface="Arial"/>
              </a:rPr>
              <a:t> </a:t>
            </a:r>
            <a:r>
              <a:rPr sz="2000" spc="-10" dirty="0">
                <a:latin typeface="Arial"/>
                <a:cs typeface="Arial"/>
              </a:rPr>
              <a:t>застосуванням </a:t>
            </a:r>
            <a:r>
              <a:rPr sz="2000" dirty="0">
                <a:latin typeface="Arial"/>
                <a:cs typeface="Arial"/>
              </a:rPr>
              <a:t>власних</a:t>
            </a:r>
            <a:r>
              <a:rPr sz="2000" spc="-55" dirty="0">
                <a:latin typeface="Arial"/>
                <a:cs typeface="Arial"/>
              </a:rPr>
              <a:t> </a:t>
            </a:r>
            <a:r>
              <a:rPr sz="2000" dirty="0">
                <a:latin typeface="Arial"/>
                <a:cs typeface="Arial"/>
              </a:rPr>
              <a:t>наукових</a:t>
            </a:r>
            <a:r>
              <a:rPr sz="2000" spc="-40" dirty="0">
                <a:latin typeface="Arial"/>
                <a:cs typeface="Arial"/>
              </a:rPr>
              <a:t> </a:t>
            </a:r>
            <a:r>
              <a:rPr sz="2000" dirty="0">
                <a:latin typeface="Arial"/>
                <a:cs typeface="Arial"/>
              </a:rPr>
              <a:t>досліджень</a:t>
            </a:r>
            <a:r>
              <a:rPr sz="2000" spc="-55" dirty="0">
                <a:latin typeface="Arial"/>
                <a:cs typeface="Arial"/>
              </a:rPr>
              <a:t> </a:t>
            </a:r>
            <a:r>
              <a:rPr sz="2000" spc="-20" dirty="0">
                <a:latin typeface="Arial"/>
                <a:cs typeface="Arial"/>
              </a:rPr>
              <a:t>НПП.</a:t>
            </a:r>
            <a:endParaRPr sz="2000">
              <a:latin typeface="Arial"/>
              <a:cs typeface="Arial"/>
            </a:endParaRPr>
          </a:p>
          <a:p>
            <a:pPr>
              <a:lnSpc>
                <a:spcPct val="100000"/>
              </a:lnSpc>
              <a:spcBef>
                <a:spcPts val="580"/>
              </a:spcBef>
              <a:buFont typeface="Wingdings"/>
              <a:buChar char=""/>
            </a:pPr>
            <a:endParaRPr sz="2000">
              <a:latin typeface="Arial"/>
              <a:cs typeface="Arial"/>
            </a:endParaRPr>
          </a:p>
          <a:p>
            <a:pPr marL="240665" marR="121285" indent="-228600">
              <a:lnSpc>
                <a:spcPct val="120000"/>
              </a:lnSpc>
            </a:pPr>
            <a:r>
              <a:rPr sz="2000" b="1" u="sng" dirty="0">
                <a:uFill>
                  <a:solidFill>
                    <a:srgbClr val="000000"/>
                  </a:solidFill>
                </a:uFill>
                <a:latin typeface="Arial"/>
                <a:cs typeface="Arial"/>
              </a:rPr>
              <a:t>Критерій</a:t>
            </a:r>
            <a:r>
              <a:rPr sz="2000" b="1" u="sng" spc="-30" dirty="0">
                <a:uFill>
                  <a:solidFill>
                    <a:srgbClr val="000000"/>
                  </a:solidFill>
                </a:uFill>
                <a:latin typeface="Arial"/>
                <a:cs typeface="Arial"/>
              </a:rPr>
              <a:t> </a:t>
            </a:r>
            <a:r>
              <a:rPr sz="2000" b="1" u="sng" dirty="0">
                <a:uFill>
                  <a:solidFill>
                    <a:srgbClr val="000000"/>
                  </a:solidFill>
                </a:uFill>
                <a:latin typeface="Arial"/>
                <a:cs typeface="Arial"/>
              </a:rPr>
              <a:t>5.</a:t>
            </a:r>
            <a:r>
              <a:rPr sz="2000" b="1" u="sng" spc="-40" dirty="0">
                <a:uFill>
                  <a:solidFill>
                    <a:srgbClr val="000000"/>
                  </a:solidFill>
                </a:uFill>
                <a:latin typeface="Arial"/>
                <a:cs typeface="Arial"/>
              </a:rPr>
              <a:t> </a:t>
            </a:r>
            <a:r>
              <a:rPr sz="2000" b="1" u="sng" dirty="0">
                <a:uFill>
                  <a:solidFill>
                    <a:srgbClr val="000000"/>
                  </a:solidFill>
                </a:uFill>
                <a:latin typeface="Arial"/>
                <a:cs typeface="Arial"/>
              </a:rPr>
              <a:t>Контрольні</a:t>
            </a:r>
            <a:r>
              <a:rPr sz="2000" b="1" u="sng" spc="-5" dirty="0">
                <a:uFill>
                  <a:solidFill>
                    <a:srgbClr val="000000"/>
                  </a:solidFill>
                </a:uFill>
                <a:latin typeface="Arial"/>
                <a:cs typeface="Arial"/>
              </a:rPr>
              <a:t> </a:t>
            </a:r>
            <a:r>
              <a:rPr sz="2000" b="1" u="sng" dirty="0">
                <a:uFill>
                  <a:solidFill>
                    <a:srgbClr val="000000"/>
                  </a:solidFill>
                </a:uFill>
                <a:latin typeface="Arial"/>
                <a:cs typeface="Arial"/>
              </a:rPr>
              <a:t>заходи,</a:t>
            </a:r>
            <a:r>
              <a:rPr sz="2000" b="1" u="sng" spc="-40" dirty="0">
                <a:uFill>
                  <a:solidFill>
                    <a:srgbClr val="000000"/>
                  </a:solidFill>
                </a:uFill>
                <a:latin typeface="Arial"/>
                <a:cs typeface="Arial"/>
              </a:rPr>
              <a:t> </a:t>
            </a:r>
            <a:r>
              <a:rPr sz="2000" b="1" u="sng" dirty="0">
                <a:uFill>
                  <a:solidFill>
                    <a:srgbClr val="000000"/>
                  </a:solidFill>
                </a:uFill>
                <a:latin typeface="Arial"/>
                <a:cs typeface="Arial"/>
              </a:rPr>
              <a:t>оцінювання</a:t>
            </a:r>
            <a:r>
              <a:rPr sz="2000" b="1" u="sng" spc="-50" dirty="0">
                <a:uFill>
                  <a:solidFill>
                    <a:srgbClr val="000000"/>
                  </a:solidFill>
                </a:uFill>
                <a:latin typeface="Arial"/>
                <a:cs typeface="Arial"/>
              </a:rPr>
              <a:t> </a:t>
            </a:r>
            <a:r>
              <a:rPr sz="2000" b="1" u="sng" spc="-10" dirty="0">
                <a:uFill>
                  <a:solidFill>
                    <a:srgbClr val="000000"/>
                  </a:solidFill>
                </a:uFill>
                <a:latin typeface="Arial"/>
                <a:cs typeface="Arial"/>
              </a:rPr>
              <a:t>здобувачів</a:t>
            </a:r>
            <a:r>
              <a:rPr sz="2000" b="1" u="none" spc="-10" dirty="0">
                <a:latin typeface="Arial"/>
                <a:cs typeface="Arial"/>
              </a:rPr>
              <a:t> </a:t>
            </a:r>
            <a:r>
              <a:rPr sz="2000" b="1" u="sng" dirty="0">
                <a:uFill>
                  <a:solidFill>
                    <a:srgbClr val="000000"/>
                  </a:solidFill>
                </a:uFill>
                <a:latin typeface="Arial"/>
                <a:cs typeface="Arial"/>
              </a:rPr>
              <a:t>вищої</a:t>
            </a:r>
            <a:r>
              <a:rPr sz="2000" b="1" u="sng" spc="-55" dirty="0">
                <a:uFill>
                  <a:solidFill>
                    <a:srgbClr val="000000"/>
                  </a:solidFill>
                </a:uFill>
                <a:latin typeface="Arial"/>
                <a:cs typeface="Arial"/>
              </a:rPr>
              <a:t> </a:t>
            </a:r>
            <a:r>
              <a:rPr sz="2000" b="1" u="sng" dirty="0">
                <a:uFill>
                  <a:solidFill>
                    <a:srgbClr val="000000"/>
                  </a:solidFill>
                </a:uFill>
                <a:latin typeface="Arial"/>
                <a:cs typeface="Arial"/>
              </a:rPr>
              <a:t>освіти</a:t>
            </a:r>
            <a:r>
              <a:rPr sz="2000" b="1" u="sng" spc="-35" dirty="0">
                <a:uFill>
                  <a:solidFill>
                    <a:srgbClr val="000000"/>
                  </a:solidFill>
                </a:uFill>
                <a:latin typeface="Arial"/>
                <a:cs typeface="Arial"/>
              </a:rPr>
              <a:t> </a:t>
            </a:r>
            <a:r>
              <a:rPr sz="2000" b="1" u="sng" dirty="0">
                <a:uFill>
                  <a:solidFill>
                    <a:srgbClr val="000000"/>
                  </a:solidFill>
                </a:uFill>
                <a:latin typeface="Arial"/>
                <a:cs typeface="Arial"/>
              </a:rPr>
              <a:t>та</a:t>
            </a:r>
            <a:r>
              <a:rPr sz="2000" b="1" u="sng" spc="5" dirty="0">
                <a:uFill>
                  <a:solidFill>
                    <a:srgbClr val="000000"/>
                  </a:solidFill>
                </a:uFill>
                <a:latin typeface="Arial"/>
                <a:cs typeface="Arial"/>
              </a:rPr>
              <a:t> </a:t>
            </a:r>
            <a:r>
              <a:rPr sz="2000" b="1" u="sng" dirty="0">
                <a:uFill>
                  <a:solidFill>
                    <a:srgbClr val="000000"/>
                  </a:solidFill>
                </a:uFill>
                <a:latin typeface="Arial"/>
                <a:cs typeface="Arial"/>
              </a:rPr>
              <a:t>академічна</a:t>
            </a:r>
            <a:r>
              <a:rPr sz="2000" b="1" u="sng" spc="-60" dirty="0">
                <a:uFill>
                  <a:solidFill>
                    <a:srgbClr val="000000"/>
                  </a:solidFill>
                </a:uFill>
                <a:latin typeface="Arial"/>
                <a:cs typeface="Arial"/>
              </a:rPr>
              <a:t> </a:t>
            </a:r>
            <a:r>
              <a:rPr sz="2000" b="1" u="sng" spc="-10" dirty="0">
                <a:uFill>
                  <a:solidFill>
                    <a:srgbClr val="000000"/>
                  </a:solidFill>
                </a:uFill>
                <a:latin typeface="Arial"/>
                <a:cs typeface="Arial"/>
              </a:rPr>
              <a:t>доброчесність</a:t>
            </a:r>
            <a:endParaRPr sz="2000">
              <a:latin typeface="Arial"/>
              <a:cs typeface="Arial"/>
            </a:endParaRPr>
          </a:p>
          <a:p>
            <a:pPr marL="354965" indent="-342265">
              <a:lnSpc>
                <a:spcPct val="100000"/>
              </a:lnSpc>
              <a:spcBef>
                <a:spcPts val="484"/>
              </a:spcBef>
              <a:buFont typeface="Wingdings"/>
              <a:buChar char=""/>
              <a:tabLst>
                <a:tab pos="354965" algn="l"/>
              </a:tabLst>
            </a:pPr>
            <a:r>
              <a:rPr sz="2000" dirty="0">
                <a:latin typeface="Arial"/>
                <a:cs typeface="Arial"/>
              </a:rPr>
              <a:t>Розширити</a:t>
            </a:r>
            <a:r>
              <a:rPr sz="2000" spc="-55" dirty="0">
                <a:latin typeface="Arial"/>
                <a:cs typeface="Arial"/>
              </a:rPr>
              <a:t> </a:t>
            </a:r>
            <a:r>
              <a:rPr sz="2000" dirty="0">
                <a:latin typeface="Arial"/>
                <a:cs typeface="Arial"/>
              </a:rPr>
              <a:t>тематику</a:t>
            </a:r>
            <a:r>
              <a:rPr sz="2000" spc="-40" dirty="0">
                <a:latin typeface="Arial"/>
                <a:cs typeface="Arial"/>
              </a:rPr>
              <a:t> </a:t>
            </a:r>
            <a:r>
              <a:rPr sz="2000" dirty="0">
                <a:latin typeface="Arial"/>
                <a:cs typeface="Arial"/>
              </a:rPr>
              <a:t>кваліфікаційної</a:t>
            </a:r>
            <a:r>
              <a:rPr sz="2000" spc="-40" dirty="0">
                <a:latin typeface="Arial"/>
                <a:cs typeface="Arial"/>
              </a:rPr>
              <a:t> </a:t>
            </a:r>
            <a:r>
              <a:rPr sz="2000" spc="-10" dirty="0">
                <a:latin typeface="Arial"/>
                <a:cs typeface="Arial"/>
              </a:rPr>
              <a:t>роботи</a:t>
            </a:r>
            <a:endParaRPr sz="2000">
              <a:latin typeface="Arial"/>
              <a:cs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324" y="186690"/>
            <a:ext cx="3460750" cy="314960"/>
          </a:xfrm>
          <a:prstGeom prst="rect">
            <a:avLst/>
          </a:prstGeom>
        </p:spPr>
        <p:txBody>
          <a:bodyPr vert="horz" wrap="square" lIns="0" tIns="12065" rIns="0" bIns="0" rtlCol="0">
            <a:spAutoFit/>
          </a:bodyPr>
          <a:lstStyle/>
          <a:p>
            <a:pPr marL="12700">
              <a:lnSpc>
                <a:spcPct val="100000"/>
              </a:lnSpc>
              <a:spcBef>
                <a:spcPts val="95"/>
              </a:spcBef>
            </a:pPr>
            <a:r>
              <a:rPr sz="1900" u="sng" dirty="0">
                <a:solidFill>
                  <a:srgbClr val="000000"/>
                </a:solidFill>
                <a:uFill>
                  <a:solidFill>
                    <a:srgbClr val="000000"/>
                  </a:solidFill>
                </a:uFill>
              </a:rPr>
              <a:t>Критерій</a:t>
            </a:r>
            <a:r>
              <a:rPr sz="1900" u="sng" spc="-50" dirty="0">
                <a:solidFill>
                  <a:srgbClr val="000000"/>
                </a:solidFill>
                <a:uFill>
                  <a:solidFill>
                    <a:srgbClr val="000000"/>
                  </a:solidFill>
                </a:uFill>
              </a:rPr>
              <a:t> </a:t>
            </a:r>
            <a:r>
              <a:rPr sz="1900" u="sng" dirty="0">
                <a:solidFill>
                  <a:srgbClr val="000000"/>
                </a:solidFill>
                <a:uFill>
                  <a:solidFill>
                    <a:srgbClr val="000000"/>
                  </a:solidFill>
                </a:uFill>
              </a:rPr>
              <a:t>6.</a:t>
            </a:r>
            <a:r>
              <a:rPr sz="1900" u="sng" spc="-45" dirty="0">
                <a:solidFill>
                  <a:srgbClr val="000000"/>
                </a:solidFill>
                <a:uFill>
                  <a:solidFill>
                    <a:srgbClr val="000000"/>
                  </a:solidFill>
                </a:uFill>
              </a:rPr>
              <a:t> </a:t>
            </a:r>
            <a:r>
              <a:rPr sz="1900" u="sng" dirty="0">
                <a:solidFill>
                  <a:srgbClr val="000000"/>
                </a:solidFill>
                <a:uFill>
                  <a:solidFill>
                    <a:srgbClr val="000000"/>
                  </a:solidFill>
                </a:uFill>
              </a:rPr>
              <a:t>Людські</a:t>
            </a:r>
            <a:r>
              <a:rPr sz="1900" u="sng" spc="-45" dirty="0">
                <a:solidFill>
                  <a:srgbClr val="000000"/>
                </a:solidFill>
                <a:uFill>
                  <a:solidFill>
                    <a:srgbClr val="000000"/>
                  </a:solidFill>
                </a:uFill>
              </a:rPr>
              <a:t> </a:t>
            </a:r>
            <a:r>
              <a:rPr sz="1900" u="sng" spc="-10" dirty="0">
                <a:solidFill>
                  <a:srgbClr val="000000"/>
                </a:solidFill>
                <a:uFill>
                  <a:solidFill>
                    <a:srgbClr val="000000"/>
                  </a:solidFill>
                </a:uFill>
              </a:rPr>
              <a:t>ресурси</a:t>
            </a:r>
            <a:endParaRPr sz="1900"/>
          </a:p>
        </p:txBody>
      </p:sp>
      <p:sp>
        <p:nvSpPr>
          <p:cNvPr id="3" name="object 3"/>
          <p:cNvSpPr txBox="1"/>
          <p:nvPr/>
        </p:nvSpPr>
        <p:spPr>
          <a:xfrm>
            <a:off x="1176324" y="765810"/>
            <a:ext cx="7415530" cy="3790315"/>
          </a:xfrm>
          <a:prstGeom prst="rect">
            <a:avLst/>
          </a:prstGeom>
        </p:spPr>
        <p:txBody>
          <a:bodyPr vert="horz" wrap="square" lIns="0" tIns="12065" rIns="0" bIns="0" rtlCol="0">
            <a:spAutoFit/>
          </a:bodyPr>
          <a:lstStyle/>
          <a:p>
            <a:pPr marL="354965" indent="-342265">
              <a:lnSpc>
                <a:spcPct val="100000"/>
              </a:lnSpc>
              <a:spcBef>
                <a:spcPts val="95"/>
              </a:spcBef>
              <a:buSzPct val="105263"/>
              <a:buFont typeface="Wingdings"/>
              <a:buChar char=""/>
              <a:tabLst>
                <a:tab pos="354965" algn="l"/>
              </a:tabLst>
            </a:pPr>
            <a:r>
              <a:rPr sz="1900" dirty="0">
                <a:latin typeface="Arial"/>
                <a:cs typeface="Arial"/>
              </a:rPr>
              <a:t>Залучення</a:t>
            </a:r>
            <a:r>
              <a:rPr sz="1900" spc="-75" dirty="0">
                <a:latin typeface="Arial"/>
                <a:cs typeface="Arial"/>
              </a:rPr>
              <a:t> </a:t>
            </a:r>
            <a:r>
              <a:rPr sz="1900" dirty="0">
                <a:latin typeface="Arial"/>
                <a:cs typeface="Arial"/>
              </a:rPr>
              <a:t>роботодавців</a:t>
            </a:r>
            <a:r>
              <a:rPr sz="1900" spc="-65" dirty="0">
                <a:latin typeface="Arial"/>
                <a:cs typeface="Arial"/>
              </a:rPr>
              <a:t> </a:t>
            </a:r>
            <a:r>
              <a:rPr sz="1900" dirty="0">
                <a:latin typeface="Arial"/>
                <a:cs typeface="Arial"/>
              </a:rPr>
              <a:t>для</a:t>
            </a:r>
            <a:r>
              <a:rPr sz="1900" spc="-105" dirty="0">
                <a:latin typeface="Arial"/>
                <a:cs typeface="Arial"/>
              </a:rPr>
              <a:t> </a:t>
            </a:r>
            <a:r>
              <a:rPr sz="1900" dirty="0">
                <a:latin typeface="Arial"/>
                <a:cs typeface="Arial"/>
              </a:rPr>
              <a:t>спільного</a:t>
            </a:r>
            <a:r>
              <a:rPr sz="1900" spc="-85" dirty="0">
                <a:latin typeface="Arial"/>
                <a:cs typeface="Arial"/>
              </a:rPr>
              <a:t> </a:t>
            </a:r>
            <a:r>
              <a:rPr sz="1900" dirty="0">
                <a:latin typeface="Arial"/>
                <a:cs typeface="Arial"/>
              </a:rPr>
              <a:t>виконання</a:t>
            </a:r>
            <a:r>
              <a:rPr sz="1900" spc="-75" dirty="0">
                <a:latin typeface="Arial"/>
                <a:cs typeface="Arial"/>
              </a:rPr>
              <a:t> </a:t>
            </a:r>
            <a:r>
              <a:rPr sz="1900" spc="-10" dirty="0">
                <a:latin typeface="Arial"/>
                <a:cs typeface="Arial"/>
              </a:rPr>
              <a:t>науково-</a:t>
            </a:r>
            <a:endParaRPr sz="1900">
              <a:latin typeface="Arial"/>
              <a:cs typeface="Arial"/>
            </a:endParaRPr>
          </a:p>
          <a:p>
            <a:pPr marL="354965">
              <a:lnSpc>
                <a:spcPct val="100000"/>
              </a:lnSpc>
            </a:pPr>
            <a:r>
              <a:rPr sz="1900" dirty="0">
                <a:latin typeface="Arial"/>
                <a:cs typeface="Arial"/>
              </a:rPr>
              <a:t>дослідних</a:t>
            </a:r>
            <a:r>
              <a:rPr sz="1900" spc="-95" dirty="0">
                <a:latin typeface="Arial"/>
                <a:cs typeface="Arial"/>
              </a:rPr>
              <a:t> </a:t>
            </a:r>
            <a:r>
              <a:rPr sz="1900" spc="-10" dirty="0">
                <a:latin typeface="Arial"/>
                <a:cs typeface="Arial"/>
              </a:rPr>
              <a:t>робіт.</a:t>
            </a:r>
            <a:endParaRPr sz="1900">
              <a:latin typeface="Arial"/>
              <a:cs typeface="Arial"/>
            </a:endParaRPr>
          </a:p>
          <a:p>
            <a:pPr marL="354965" marR="325120" indent="-342900">
              <a:lnSpc>
                <a:spcPct val="100000"/>
              </a:lnSpc>
              <a:buSzPct val="105263"/>
              <a:buFont typeface="Wingdings"/>
              <a:buChar char=""/>
              <a:tabLst>
                <a:tab pos="354965" algn="l"/>
              </a:tabLst>
            </a:pPr>
            <a:r>
              <a:rPr sz="1900" dirty="0">
                <a:latin typeface="Arial"/>
                <a:cs typeface="Arial"/>
              </a:rPr>
              <a:t>Визначети</a:t>
            </a:r>
            <a:r>
              <a:rPr sz="1900" spc="-50" dirty="0">
                <a:latin typeface="Arial"/>
                <a:cs typeface="Arial"/>
              </a:rPr>
              <a:t> </a:t>
            </a:r>
            <a:r>
              <a:rPr sz="1900" dirty="0">
                <a:latin typeface="Arial"/>
                <a:cs typeface="Arial"/>
              </a:rPr>
              <a:t>бази</a:t>
            </a:r>
            <a:r>
              <a:rPr sz="1900" spc="-75" dirty="0">
                <a:latin typeface="Arial"/>
                <a:cs typeface="Arial"/>
              </a:rPr>
              <a:t> </a:t>
            </a:r>
            <a:r>
              <a:rPr sz="1900" dirty="0">
                <a:latin typeface="Arial"/>
                <a:cs typeface="Arial"/>
              </a:rPr>
              <a:t>стажування</a:t>
            </a:r>
            <a:r>
              <a:rPr sz="1900" spc="-65" dirty="0">
                <a:latin typeface="Arial"/>
                <a:cs typeface="Arial"/>
              </a:rPr>
              <a:t> </a:t>
            </a:r>
            <a:r>
              <a:rPr sz="1900" dirty="0">
                <a:latin typeface="Arial"/>
                <a:cs typeface="Arial"/>
              </a:rPr>
              <a:t>НПП</a:t>
            </a:r>
            <a:r>
              <a:rPr sz="1900" spc="-85" dirty="0">
                <a:latin typeface="Arial"/>
                <a:cs typeface="Arial"/>
              </a:rPr>
              <a:t> </a:t>
            </a:r>
            <a:r>
              <a:rPr sz="1900" dirty="0">
                <a:latin typeface="Arial"/>
                <a:cs typeface="Arial"/>
              </a:rPr>
              <a:t>враховувати</a:t>
            </a:r>
            <a:r>
              <a:rPr sz="1900" spc="-35" dirty="0">
                <a:latin typeface="Arial"/>
                <a:cs typeface="Arial"/>
              </a:rPr>
              <a:t> </a:t>
            </a:r>
            <a:r>
              <a:rPr sz="1900" dirty="0">
                <a:latin typeface="Arial"/>
                <a:cs typeface="Arial"/>
              </a:rPr>
              <a:t>специфіку</a:t>
            </a:r>
            <a:r>
              <a:rPr sz="1900" spc="-65" dirty="0">
                <a:latin typeface="Arial"/>
                <a:cs typeface="Arial"/>
              </a:rPr>
              <a:t> </a:t>
            </a:r>
            <a:r>
              <a:rPr sz="1900" spc="-35" dirty="0">
                <a:latin typeface="Arial"/>
                <a:cs typeface="Arial"/>
              </a:rPr>
              <a:t>та </a:t>
            </a:r>
            <a:r>
              <a:rPr sz="1900" dirty="0">
                <a:latin typeface="Arial"/>
                <a:cs typeface="Arial"/>
              </a:rPr>
              <a:t>зміст</a:t>
            </a:r>
            <a:r>
              <a:rPr sz="1900" spc="-50" dirty="0">
                <a:latin typeface="Arial"/>
                <a:cs typeface="Arial"/>
              </a:rPr>
              <a:t> </a:t>
            </a:r>
            <a:r>
              <a:rPr sz="1900" dirty="0">
                <a:latin typeface="Arial"/>
                <a:cs typeface="Arial"/>
              </a:rPr>
              <a:t>освітніх</a:t>
            </a:r>
            <a:r>
              <a:rPr sz="1900" spc="-40" dirty="0">
                <a:latin typeface="Arial"/>
                <a:cs typeface="Arial"/>
              </a:rPr>
              <a:t> </a:t>
            </a:r>
            <a:r>
              <a:rPr sz="1900" spc="-10" dirty="0">
                <a:latin typeface="Arial"/>
                <a:cs typeface="Arial"/>
              </a:rPr>
              <a:t>компонентів.</a:t>
            </a:r>
            <a:endParaRPr sz="1900">
              <a:latin typeface="Arial"/>
              <a:cs typeface="Arial"/>
            </a:endParaRPr>
          </a:p>
          <a:p>
            <a:pPr marL="354965" indent="-342265">
              <a:lnSpc>
                <a:spcPct val="100000"/>
              </a:lnSpc>
              <a:buSzPct val="105263"/>
              <a:buFont typeface="Wingdings"/>
              <a:buChar char=""/>
              <a:tabLst>
                <a:tab pos="354965" algn="l"/>
              </a:tabLst>
            </a:pPr>
            <a:r>
              <a:rPr sz="1900" dirty="0">
                <a:latin typeface="Arial"/>
                <a:cs typeface="Arial"/>
              </a:rPr>
              <a:t>Активізувати</a:t>
            </a:r>
            <a:r>
              <a:rPr sz="1900" spc="-20" dirty="0">
                <a:latin typeface="Arial"/>
                <a:cs typeface="Arial"/>
              </a:rPr>
              <a:t> </a:t>
            </a:r>
            <a:r>
              <a:rPr sz="1900" dirty="0">
                <a:latin typeface="Arial"/>
                <a:cs typeface="Arial"/>
              </a:rPr>
              <a:t>участь</a:t>
            </a:r>
            <a:r>
              <a:rPr sz="1900" spc="-40" dirty="0">
                <a:latin typeface="Arial"/>
                <a:cs typeface="Arial"/>
              </a:rPr>
              <a:t> </a:t>
            </a:r>
            <a:r>
              <a:rPr sz="1900" dirty="0">
                <a:latin typeface="Arial"/>
                <a:cs typeface="Arial"/>
              </a:rPr>
              <a:t>НПП</a:t>
            </a:r>
            <a:r>
              <a:rPr sz="1900" spc="-65" dirty="0">
                <a:latin typeface="Arial"/>
                <a:cs typeface="Arial"/>
              </a:rPr>
              <a:t> </a:t>
            </a:r>
            <a:r>
              <a:rPr sz="1900" dirty="0">
                <a:latin typeface="Arial"/>
                <a:cs typeface="Arial"/>
              </a:rPr>
              <a:t>ОП</a:t>
            </a:r>
            <a:r>
              <a:rPr sz="1900" spc="-70" dirty="0">
                <a:latin typeface="Arial"/>
                <a:cs typeface="Arial"/>
              </a:rPr>
              <a:t> </a:t>
            </a:r>
            <a:r>
              <a:rPr sz="1900" dirty="0">
                <a:latin typeface="Arial"/>
                <a:cs typeface="Arial"/>
              </a:rPr>
              <a:t>у</a:t>
            </a:r>
            <a:r>
              <a:rPr sz="1900" spc="-55" dirty="0">
                <a:latin typeface="Arial"/>
                <a:cs typeface="Arial"/>
              </a:rPr>
              <a:t> </a:t>
            </a:r>
            <a:r>
              <a:rPr sz="1900" dirty="0">
                <a:latin typeface="Arial"/>
                <a:cs typeface="Arial"/>
              </a:rPr>
              <a:t>міжнародних</a:t>
            </a:r>
            <a:r>
              <a:rPr sz="1900" spc="-20" dirty="0">
                <a:latin typeface="Arial"/>
                <a:cs typeface="Arial"/>
              </a:rPr>
              <a:t> </a:t>
            </a:r>
            <a:r>
              <a:rPr sz="1900" dirty="0">
                <a:latin typeface="Arial"/>
                <a:cs typeface="Arial"/>
              </a:rPr>
              <a:t>проєктах</a:t>
            </a:r>
            <a:r>
              <a:rPr sz="1900" spc="-25" dirty="0">
                <a:latin typeface="Arial"/>
                <a:cs typeface="Arial"/>
              </a:rPr>
              <a:t> </a:t>
            </a:r>
            <a:r>
              <a:rPr sz="1900" spc="-50" dirty="0">
                <a:latin typeface="Arial"/>
                <a:cs typeface="Arial"/>
              </a:rPr>
              <a:t>і</a:t>
            </a:r>
            <a:endParaRPr sz="1900">
              <a:latin typeface="Arial"/>
              <a:cs typeface="Arial"/>
            </a:endParaRPr>
          </a:p>
          <a:p>
            <a:pPr marL="354965">
              <a:lnSpc>
                <a:spcPct val="100000"/>
              </a:lnSpc>
            </a:pPr>
            <a:r>
              <a:rPr sz="1900" spc="-10" dirty="0">
                <a:latin typeface="Arial"/>
                <a:cs typeface="Arial"/>
              </a:rPr>
              <a:t>програмах.</a:t>
            </a:r>
            <a:endParaRPr sz="1900">
              <a:latin typeface="Arial"/>
              <a:cs typeface="Arial"/>
            </a:endParaRPr>
          </a:p>
          <a:p>
            <a:pPr marL="354965" marR="378460" indent="-342900">
              <a:lnSpc>
                <a:spcPct val="100000"/>
              </a:lnSpc>
              <a:spcBef>
                <a:spcPts val="5"/>
              </a:spcBef>
              <a:buSzPct val="105263"/>
              <a:buFont typeface="Wingdings"/>
              <a:buChar char=""/>
              <a:tabLst>
                <a:tab pos="354965" algn="l"/>
              </a:tabLst>
            </a:pPr>
            <a:r>
              <a:rPr sz="1900" dirty="0">
                <a:latin typeface="Arial"/>
                <a:cs typeface="Arial"/>
              </a:rPr>
              <a:t>Стимулювати</a:t>
            </a:r>
            <a:r>
              <a:rPr sz="1900" spc="-35" dirty="0">
                <a:latin typeface="Arial"/>
                <a:cs typeface="Arial"/>
              </a:rPr>
              <a:t> </a:t>
            </a:r>
            <a:r>
              <a:rPr sz="1900" dirty="0">
                <a:latin typeface="Arial"/>
                <a:cs typeface="Arial"/>
              </a:rPr>
              <a:t>відповідних</a:t>
            </a:r>
            <a:r>
              <a:rPr sz="1900" spc="-45" dirty="0">
                <a:latin typeface="Arial"/>
                <a:cs typeface="Arial"/>
              </a:rPr>
              <a:t> </a:t>
            </a:r>
            <a:r>
              <a:rPr sz="1900" dirty="0">
                <a:latin typeface="Arial"/>
                <a:cs typeface="Arial"/>
              </a:rPr>
              <a:t>НПП</a:t>
            </a:r>
            <a:r>
              <a:rPr sz="1900" spc="-75" dirty="0">
                <a:latin typeface="Arial"/>
                <a:cs typeface="Arial"/>
              </a:rPr>
              <a:t> </a:t>
            </a:r>
            <a:r>
              <a:rPr sz="1900" dirty="0">
                <a:latin typeface="Arial"/>
                <a:cs typeface="Arial"/>
              </a:rPr>
              <a:t>до</a:t>
            </a:r>
            <a:r>
              <a:rPr sz="1900" spc="-65" dirty="0">
                <a:latin typeface="Arial"/>
                <a:cs typeface="Arial"/>
              </a:rPr>
              <a:t> </a:t>
            </a:r>
            <a:r>
              <a:rPr sz="1900" dirty="0">
                <a:latin typeface="Arial"/>
                <a:cs typeface="Arial"/>
              </a:rPr>
              <a:t>регулярної</a:t>
            </a:r>
            <a:r>
              <a:rPr sz="1900" spc="-70" dirty="0">
                <a:latin typeface="Arial"/>
                <a:cs typeface="Arial"/>
              </a:rPr>
              <a:t> </a:t>
            </a:r>
            <a:r>
              <a:rPr sz="1900" spc="-10" dirty="0">
                <a:latin typeface="Arial"/>
                <a:cs typeface="Arial"/>
              </a:rPr>
              <a:t>публікаційної активності.</a:t>
            </a:r>
            <a:endParaRPr sz="1900">
              <a:latin typeface="Arial"/>
              <a:cs typeface="Arial"/>
            </a:endParaRPr>
          </a:p>
          <a:p>
            <a:pPr marL="354965" marR="573405" indent="-342900">
              <a:lnSpc>
                <a:spcPct val="100000"/>
              </a:lnSpc>
              <a:buSzPct val="105263"/>
              <a:buFont typeface="Wingdings"/>
              <a:buChar char=""/>
              <a:tabLst>
                <a:tab pos="354965" algn="l"/>
              </a:tabLst>
            </a:pPr>
            <a:r>
              <a:rPr sz="1900" dirty="0">
                <a:latin typeface="Arial"/>
                <a:cs typeface="Arial"/>
              </a:rPr>
              <a:t>Підвищити</a:t>
            </a:r>
            <a:r>
              <a:rPr sz="1900" spc="-60" dirty="0">
                <a:latin typeface="Arial"/>
                <a:cs typeface="Arial"/>
              </a:rPr>
              <a:t> </a:t>
            </a:r>
            <a:r>
              <a:rPr sz="1900" dirty="0">
                <a:latin typeface="Arial"/>
                <a:cs typeface="Arial"/>
              </a:rPr>
              <a:t>мотивацію</a:t>
            </a:r>
            <a:r>
              <a:rPr sz="1900" spc="-70" dirty="0">
                <a:latin typeface="Arial"/>
                <a:cs typeface="Arial"/>
              </a:rPr>
              <a:t> </a:t>
            </a:r>
            <a:r>
              <a:rPr sz="1900" dirty="0">
                <a:latin typeface="Arial"/>
                <a:cs typeface="Arial"/>
              </a:rPr>
              <a:t>викладачів</a:t>
            </a:r>
            <a:r>
              <a:rPr sz="1900" spc="-50" dirty="0">
                <a:latin typeface="Arial"/>
                <a:cs typeface="Arial"/>
              </a:rPr>
              <a:t> </a:t>
            </a:r>
            <a:r>
              <a:rPr sz="1900" dirty="0">
                <a:latin typeface="Arial"/>
                <a:cs typeface="Arial"/>
              </a:rPr>
              <a:t>до</a:t>
            </a:r>
            <a:r>
              <a:rPr sz="1900" spc="-90" dirty="0">
                <a:latin typeface="Arial"/>
                <a:cs typeface="Arial"/>
              </a:rPr>
              <a:t> </a:t>
            </a:r>
            <a:r>
              <a:rPr sz="1900" dirty="0">
                <a:latin typeface="Arial"/>
                <a:cs typeface="Arial"/>
              </a:rPr>
              <a:t>збільшення</a:t>
            </a:r>
            <a:r>
              <a:rPr sz="1900" spc="-55" dirty="0">
                <a:latin typeface="Arial"/>
                <a:cs typeface="Arial"/>
              </a:rPr>
              <a:t> </a:t>
            </a:r>
            <a:r>
              <a:rPr sz="1900" spc="-10" dirty="0">
                <a:latin typeface="Arial"/>
                <a:cs typeface="Arial"/>
              </a:rPr>
              <a:t>кількості </a:t>
            </a:r>
            <a:r>
              <a:rPr sz="1900" dirty="0">
                <a:latin typeface="Arial"/>
                <a:cs typeface="Arial"/>
              </a:rPr>
              <a:t>дисциплін</a:t>
            </a:r>
            <a:r>
              <a:rPr sz="1900" spc="-85" dirty="0">
                <a:latin typeface="Arial"/>
                <a:cs typeface="Arial"/>
              </a:rPr>
              <a:t> </a:t>
            </a:r>
            <a:r>
              <a:rPr sz="1900" dirty="0">
                <a:latin typeface="Arial"/>
                <a:cs typeface="Arial"/>
              </a:rPr>
              <a:t>професійного</a:t>
            </a:r>
            <a:r>
              <a:rPr sz="1900" spc="-70" dirty="0">
                <a:latin typeface="Arial"/>
                <a:cs typeface="Arial"/>
              </a:rPr>
              <a:t> </a:t>
            </a:r>
            <a:r>
              <a:rPr sz="1900" dirty="0">
                <a:latin typeface="Arial"/>
                <a:cs typeface="Arial"/>
              </a:rPr>
              <a:t>спрямування,</a:t>
            </a:r>
            <a:r>
              <a:rPr sz="1900" spc="-100" dirty="0">
                <a:latin typeface="Arial"/>
                <a:cs typeface="Arial"/>
              </a:rPr>
              <a:t> </a:t>
            </a:r>
            <a:r>
              <a:rPr sz="1900" dirty="0">
                <a:latin typeface="Arial"/>
                <a:cs typeface="Arial"/>
              </a:rPr>
              <a:t>які</a:t>
            </a:r>
            <a:r>
              <a:rPr sz="1900" spc="-95" dirty="0">
                <a:latin typeface="Arial"/>
                <a:cs typeface="Arial"/>
              </a:rPr>
              <a:t> </a:t>
            </a:r>
            <a:r>
              <a:rPr sz="1900" spc="-10" dirty="0">
                <a:latin typeface="Arial"/>
                <a:cs typeface="Arial"/>
              </a:rPr>
              <a:t>викладаються </a:t>
            </a:r>
            <a:r>
              <a:rPr sz="1900" dirty="0">
                <a:latin typeface="Arial"/>
                <a:cs typeface="Arial"/>
              </a:rPr>
              <a:t>англійською</a:t>
            </a:r>
            <a:r>
              <a:rPr sz="1900" spc="-75" dirty="0">
                <a:latin typeface="Arial"/>
                <a:cs typeface="Arial"/>
              </a:rPr>
              <a:t> </a:t>
            </a:r>
            <a:r>
              <a:rPr sz="1900" spc="-10" dirty="0">
                <a:latin typeface="Arial"/>
                <a:cs typeface="Arial"/>
              </a:rPr>
              <a:t>мовою.</a:t>
            </a:r>
            <a:endParaRPr sz="1900">
              <a:latin typeface="Arial"/>
              <a:cs typeface="Arial"/>
            </a:endParaRPr>
          </a:p>
          <a:p>
            <a:pPr marL="354965" indent="-342265">
              <a:lnSpc>
                <a:spcPct val="100000"/>
              </a:lnSpc>
              <a:buSzPct val="105263"/>
              <a:buFont typeface="Wingdings"/>
              <a:buChar char=""/>
              <a:tabLst>
                <a:tab pos="354965" algn="l"/>
              </a:tabLst>
            </a:pPr>
            <a:r>
              <a:rPr sz="1900" dirty="0">
                <a:latin typeface="Arial"/>
                <a:cs typeface="Arial"/>
              </a:rPr>
              <a:t>Щорічно</a:t>
            </a:r>
            <a:r>
              <a:rPr sz="1900" spc="-65" dirty="0">
                <a:latin typeface="Arial"/>
                <a:cs typeface="Arial"/>
              </a:rPr>
              <a:t> </a:t>
            </a:r>
            <a:r>
              <a:rPr sz="1900" dirty="0">
                <a:latin typeface="Arial"/>
                <a:cs typeface="Arial"/>
              </a:rPr>
              <a:t>залучати</a:t>
            </a:r>
            <a:r>
              <a:rPr sz="1900" spc="-65" dirty="0">
                <a:latin typeface="Arial"/>
                <a:cs typeface="Arial"/>
              </a:rPr>
              <a:t> </a:t>
            </a:r>
            <a:r>
              <a:rPr sz="1900" dirty="0">
                <a:latin typeface="Arial"/>
                <a:cs typeface="Arial"/>
              </a:rPr>
              <a:t>профільних</a:t>
            </a:r>
            <a:r>
              <a:rPr sz="1900" spc="-70" dirty="0">
                <a:latin typeface="Arial"/>
                <a:cs typeface="Arial"/>
              </a:rPr>
              <a:t> </a:t>
            </a:r>
            <a:r>
              <a:rPr sz="1900" dirty="0">
                <a:latin typeface="Arial"/>
                <a:cs typeface="Arial"/>
              </a:rPr>
              <a:t>роботодавців</a:t>
            </a:r>
            <a:r>
              <a:rPr sz="1900" spc="-50" dirty="0">
                <a:latin typeface="Arial"/>
                <a:cs typeface="Arial"/>
              </a:rPr>
              <a:t> </a:t>
            </a:r>
            <a:r>
              <a:rPr sz="1900" dirty="0">
                <a:latin typeface="Arial"/>
                <a:cs typeface="Arial"/>
              </a:rPr>
              <a:t>до</a:t>
            </a:r>
            <a:r>
              <a:rPr sz="1900" spc="-90" dirty="0">
                <a:latin typeface="Arial"/>
                <a:cs typeface="Arial"/>
              </a:rPr>
              <a:t> </a:t>
            </a:r>
            <a:r>
              <a:rPr sz="1900" dirty="0">
                <a:latin typeface="Arial"/>
                <a:cs typeface="Arial"/>
              </a:rPr>
              <a:t>викладання</a:t>
            </a:r>
            <a:r>
              <a:rPr sz="1900" spc="-55" dirty="0">
                <a:latin typeface="Arial"/>
                <a:cs typeface="Arial"/>
              </a:rPr>
              <a:t> </a:t>
            </a:r>
            <a:r>
              <a:rPr sz="1900" spc="-25" dirty="0">
                <a:latin typeface="Arial"/>
                <a:cs typeface="Arial"/>
              </a:rPr>
              <a:t>на</a:t>
            </a:r>
            <a:endParaRPr sz="1900">
              <a:latin typeface="Arial"/>
              <a:cs typeface="Arial"/>
            </a:endParaRPr>
          </a:p>
          <a:p>
            <a:pPr marL="354965">
              <a:lnSpc>
                <a:spcPct val="100000"/>
              </a:lnSpc>
            </a:pPr>
            <a:r>
              <a:rPr sz="1900" spc="-25" dirty="0">
                <a:latin typeface="Arial"/>
                <a:cs typeface="Arial"/>
              </a:rPr>
              <a:t>ОП.</a:t>
            </a:r>
            <a:endParaRPr sz="1900">
              <a:latin typeface="Arial"/>
              <a:cs typeface="Aria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09141" y="226542"/>
            <a:ext cx="7299959" cy="4050029"/>
          </a:xfrm>
          <a:prstGeom prst="rect">
            <a:avLst/>
          </a:prstGeom>
        </p:spPr>
        <p:txBody>
          <a:bodyPr vert="horz" wrap="square" lIns="0" tIns="73660" rIns="0" bIns="0" rtlCol="0">
            <a:spAutoFit/>
          </a:bodyPr>
          <a:lstStyle/>
          <a:p>
            <a:pPr marL="12700">
              <a:lnSpc>
                <a:spcPct val="100000"/>
              </a:lnSpc>
              <a:spcBef>
                <a:spcPts val="580"/>
              </a:spcBef>
            </a:pPr>
            <a:r>
              <a:rPr sz="2000" b="1" u="sng" dirty="0">
                <a:uFill>
                  <a:solidFill>
                    <a:srgbClr val="000000"/>
                  </a:solidFill>
                </a:uFill>
                <a:latin typeface="Arial"/>
                <a:cs typeface="Arial"/>
              </a:rPr>
              <a:t>Критерій</a:t>
            </a:r>
            <a:r>
              <a:rPr sz="2000" b="1" u="sng" spc="-30" dirty="0">
                <a:uFill>
                  <a:solidFill>
                    <a:srgbClr val="000000"/>
                  </a:solidFill>
                </a:uFill>
                <a:latin typeface="Arial"/>
                <a:cs typeface="Arial"/>
              </a:rPr>
              <a:t> </a:t>
            </a:r>
            <a:r>
              <a:rPr sz="2000" b="1" u="sng" dirty="0">
                <a:uFill>
                  <a:solidFill>
                    <a:srgbClr val="000000"/>
                  </a:solidFill>
                </a:uFill>
                <a:latin typeface="Arial"/>
                <a:cs typeface="Arial"/>
              </a:rPr>
              <a:t>7.</a:t>
            </a:r>
            <a:r>
              <a:rPr sz="2000" b="1" u="sng" spc="-55" dirty="0">
                <a:uFill>
                  <a:solidFill>
                    <a:srgbClr val="000000"/>
                  </a:solidFill>
                </a:uFill>
                <a:latin typeface="Arial"/>
                <a:cs typeface="Arial"/>
              </a:rPr>
              <a:t> </a:t>
            </a:r>
            <a:r>
              <a:rPr sz="2000" b="1" u="sng" dirty="0">
                <a:uFill>
                  <a:solidFill>
                    <a:srgbClr val="000000"/>
                  </a:solidFill>
                </a:uFill>
                <a:latin typeface="Arial"/>
                <a:cs typeface="Arial"/>
              </a:rPr>
              <a:t>Освітнє</a:t>
            </a:r>
            <a:r>
              <a:rPr sz="2000" b="1" u="sng" spc="-30" dirty="0">
                <a:uFill>
                  <a:solidFill>
                    <a:srgbClr val="000000"/>
                  </a:solidFill>
                </a:uFill>
                <a:latin typeface="Arial"/>
                <a:cs typeface="Arial"/>
              </a:rPr>
              <a:t> </a:t>
            </a:r>
            <a:r>
              <a:rPr sz="2000" b="1" u="sng" dirty="0">
                <a:uFill>
                  <a:solidFill>
                    <a:srgbClr val="000000"/>
                  </a:solidFill>
                </a:uFill>
                <a:latin typeface="Arial"/>
                <a:cs typeface="Arial"/>
              </a:rPr>
              <a:t>середовище</a:t>
            </a:r>
            <a:r>
              <a:rPr sz="2000" b="1" u="sng" spc="-60" dirty="0">
                <a:uFill>
                  <a:solidFill>
                    <a:srgbClr val="000000"/>
                  </a:solidFill>
                </a:uFill>
                <a:latin typeface="Arial"/>
                <a:cs typeface="Arial"/>
              </a:rPr>
              <a:t> </a:t>
            </a:r>
            <a:r>
              <a:rPr sz="2000" b="1" u="sng" dirty="0">
                <a:uFill>
                  <a:solidFill>
                    <a:srgbClr val="000000"/>
                  </a:solidFill>
                </a:uFill>
                <a:latin typeface="Arial"/>
                <a:cs typeface="Arial"/>
              </a:rPr>
              <a:t>та</a:t>
            </a:r>
            <a:r>
              <a:rPr sz="2000" b="1" u="sng" spc="-10" dirty="0">
                <a:uFill>
                  <a:solidFill>
                    <a:srgbClr val="000000"/>
                  </a:solidFill>
                </a:uFill>
                <a:latin typeface="Arial"/>
                <a:cs typeface="Arial"/>
              </a:rPr>
              <a:t> </a:t>
            </a:r>
            <a:r>
              <a:rPr sz="2000" b="1" u="sng" dirty="0">
                <a:uFill>
                  <a:solidFill>
                    <a:srgbClr val="000000"/>
                  </a:solidFill>
                </a:uFill>
                <a:latin typeface="Arial"/>
                <a:cs typeface="Arial"/>
              </a:rPr>
              <a:t>матеріальні</a:t>
            </a:r>
            <a:r>
              <a:rPr sz="2000" b="1" u="sng" spc="-40" dirty="0">
                <a:uFill>
                  <a:solidFill>
                    <a:srgbClr val="000000"/>
                  </a:solidFill>
                </a:uFill>
                <a:latin typeface="Arial"/>
                <a:cs typeface="Arial"/>
              </a:rPr>
              <a:t> </a:t>
            </a:r>
            <a:r>
              <a:rPr sz="2000" b="1" u="sng" spc="-10" dirty="0">
                <a:uFill>
                  <a:solidFill>
                    <a:srgbClr val="000000"/>
                  </a:solidFill>
                </a:uFill>
                <a:latin typeface="Arial"/>
                <a:cs typeface="Arial"/>
              </a:rPr>
              <a:t>ресурси</a:t>
            </a:r>
            <a:endParaRPr sz="2000">
              <a:latin typeface="Arial"/>
              <a:cs typeface="Arial"/>
            </a:endParaRPr>
          </a:p>
          <a:p>
            <a:pPr marL="355600" indent="-342900">
              <a:lnSpc>
                <a:spcPct val="100000"/>
              </a:lnSpc>
              <a:spcBef>
                <a:spcPts val="480"/>
              </a:spcBef>
              <a:buFont typeface="Wingdings"/>
              <a:buChar char=""/>
              <a:tabLst>
                <a:tab pos="355600" algn="l"/>
                <a:tab pos="2141855" algn="l"/>
                <a:tab pos="3140075" algn="l"/>
                <a:tab pos="3435350" algn="l"/>
                <a:tab pos="4716145" algn="l"/>
                <a:tab pos="6104890" algn="l"/>
                <a:tab pos="6852920" algn="l"/>
              </a:tabLst>
            </a:pPr>
            <a:r>
              <a:rPr sz="2000" spc="-10" dirty="0">
                <a:latin typeface="Arial"/>
                <a:cs typeface="Arial"/>
              </a:rPr>
              <a:t>Продовження</a:t>
            </a:r>
            <a:r>
              <a:rPr sz="2000" dirty="0">
                <a:latin typeface="Arial"/>
                <a:cs typeface="Arial"/>
              </a:rPr>
              <a:t>	</a:t>
            </a:r>
            <a:r>
              <a:rPr sz="2000" spc="-10" dirty="0">
                <a:latin typeface="Arial"/>
                <a:cs typeface="Arial"/>
              </a:rPr>
              <a:t>роботи</a:t>
            </a:r>
            <a:r>
              <a:rPr sz="2000" dirty="0">
                <a:latin typeface="Arial"/>
                <a:cs typeface="Arial"/>
              </a:rPr>
              <a:t>	</a:t>
            </a:r>
            <a:r>
              <a:rPr sz="2000" spc="-50" dirty="0">
                <a:latin typeface="Arial"/>
                <a:cs typeface="Arial"/>
              </a:rPr>
              <a:t>у</a:t>
            </a:r>
            <a:r>
              <a:rPr sz="2000" dirty="0">
                <a:latin typeface="Arial"/>
                <a:cs typeface="Arial"/>
              </a:rPr>
              <a:t>	</a:t>
            </a:r>
            <a:r>
              <a:rPr sz="2000" spc="-10" dirty="0">
                <a:latin typeface="Arial"/>
                <a:cs typeface="Arial"/>
              </a:rPr>
              <a:t>напрямку</a:t>
            </a:r>
            <a:r>
              <a:rPr sz="2000" dirty="0">
                <a:latin typeface="Arial"/>
                <a:cs typeface="Arial"/>
              </a:rPr>
              <a:t>	</a:t>
            </a:r>
            <a:r>
              <a:rPr sz="2000" spc="-10" dirty="0">
                <a:latin typeface="Arial"/>
                <a:cs typeface="Arial"/>
              </a:rPr>
              <a:t>створення</a:t>
            </a:r>
            <a:r>
              <a:rPr sz="2000" dirty="0">
                <a:latin typeface="Arial"/>
                <a:cs typeface="Arial"/>
              </a:rPr>
              <a:t>	</a:t>
            </a:r>
            <a:r>
              <a:rPr sz="2000" spc="-20" dirty="0">
                <a:latin typeface="Arial"/>
                <a:cs typeface="Arial"/>
              </a:rPr>
              <a:t>умов</a:t>
            </a:r>
            <a:r>
              <a:rPr sz="2000" dirty="0">
                <a:latin typeface="Arial"/>
                <a:cs typeface="Arial"/>
              </a:rPr>
              <a:t>	</a:t>
            </a:r>
            <a:r>
              <a:rPr sz="2000" spc="-25" dirty="0">
                <a:latin typeface="Arial"/>
                <a:cs typeface="Arial"/>
              </a:rPr>
              <a:t>для</a:t>
            </a:r>
            <a:endParaRPr sz="2000">
              <a:latin typeface="Arial"/>
              <a:cs typeface="Arial"/>
            </a:endParaRPr>
          </a:p>
          <a:p>
            <a:pPr marL="355600" marR="5080">
              <a:lnSpc>
                <a:spcPct val="120000"/>
              </a:lnSpc>
              <a:tabLst>
                <a:tab pos="1768475" algn="l"/>
                <a:tab pos="2720975" algn="l"/>
                <a:tab pos="3255645" algn="l"/>
                <a:tab pos="4213225" algn="l"/>
                <a:tab pos="5480050" algn="l"/>
                <a:tab pos="5850255" algn="l"/>
              </a:tabLst>
            </a:pPr>
            <a:r>
              <a:rPr sz="2000" spc="-10" dirty="0">
                <a:latin typeface="Arial"/>
                <a:cs typeface="Arial"/>
              </a:rPr>
              <a:t>реалізації</a:t>
            </a:r>
            <a:r>
              <a:rPr sz="2000" dirty="0">
                <a:latin typeface="Arial"/>
                <a:cs typeface="Arial"/>
              </a:rPr>
              <a:t>	</a:t>
            </a:r>
            <a:r>
              <a:rPr sz="2000" spc="-20" dirty="0">
                <a:latin typeface="Arial"/>
                <a:cs typeface="Arial"/>
              </a:rPr>
              <a:t>права</a:t>
            </a:r>
            <a:r>
              <a:rPr sz="2000" dirty="0">
                <a:latin typeface="Arial"/>
                <a:cs typeface="Arial"/>
              </a:rPr>
              <a:t>	</a:t>
            </a:r>
            <a:r>
              <a:rPr sz="2000" spc="-25" dirty="0">
                <a:latin typeface="Arial"/>
                <a:cs typeface="Arial"/>
              </a:rPr>
              <a:t>на</a:t>
            </a:r>
            <a:r>
              <a:rPr sz="2000" dirty="0">
                <a:latin typeface="Arial"/>
                <a:cs typeface="Arial"/>
              </a:rPr>
              <a:t>	</a:t>
            </a:r>
            <a:r>
              <a:rPr sz="2000" spc="-10" dirty="0">
                <a:latin typeface="Arial"/>
                <a:cs typeface="Arial"/>
              </a:rPr>
              <a:t>освіту</a:t>
            </a:r>
            <a:r>
              <a:rPr sz="2000" dirty="0">
                <a:latin typeface="Arial"/>
                <a:cs typeface="Arial"/>
              </a:rPr>
              <a:t>	</a:t>
            </a:r>
            <a:r>
              <a:rPr sz="2000" spc="-10" dirty="0">
                <a:latin typeface="Arial"/>
                <a:cs typeface="Arial"/>
              </a:rPr>
              <a:t>особами</a:t>
            </a:r>
            <a:r>
              <a:rPr sz="2000" dirty="0">
                <a:latin typeface="Arial"/>
                <a:cs typeface="Arial"/>
              </a:rPr>
              <a:t>	</a:t>
            </a:r>
            <a:r>
              <a:rPr sz="2000" spc="-50" dirty="0">
                <a:latin typeface="Arial"/>
                <a:cs typeface="Arial"/>
              </a:rPr>
              <a:t>з</a:t>
            </a:r>
            <a:r>
              <a:rPr sz="2000" dirty="0">
                <a:latin typeface="Arial"/>
                <a:cs typeface="Arial"/>
              </a:rPr>
              <a:t>	</a:t>
            </a:r>
            <a:r>
              <a:rPr sz="2000" spc="-10" dirty="0">
                <a:latin typeface="Arial"/>
                <a:cs typeface="Arial"/>
              </a:rPr>
              <a:t>особливими </a:t>
            </a:r>
            <a:r>
              <a:rPr sz="2000" dirty="0">
                <a:latin typeface="Arial"/>
                <a:cs typeface="Arial"/>
              </a:rPr>
              <a:t>освітніми</a:t>
            </a:r>
            <a:r>
              <a:rPr sz="2000" spc="-35" dirty="0">
                <a:latin typeface="Arial"/>
                <a:cs typeface="Arial"/>
              </a:rPr>
              <a:t> </a:t>
            </a:r>
            <a:r>
              <a:rPr sz="2000" spc="-10" dirty="0">
                <a:latin typeface="Arial"/>
                <a:cs typeface="Arial"/>
              </a:rPr>
              <a:t>потребами.</a:t>
            </a:r>
            <a:endParaRPr sz="2000">
              <a:latin typeface="Arial"/>
              <a:cs typeface="Arial"/>
            </a:endParaRPr>
          </a:p>
          <a:p>
            <a:pPr>
              <a:lnSpc>
                <a:spcPct val="100000"/>
              </a:lnSpc>
              <a:spcBef>
                <a:spcPts val="580"/>
              </a:spcBef>
            </a:pPr>
            <a:endParaRPr sz="2000">
              <a:latin typeface="Arial"/>
              <a:cs typeface="Arial"/>
            </a:endParaRPr>
          </a:p>
          <a:p>
            <a:pPr marL="241300" marR="589915" indent="-228600">
              <a:lnSpc>
                <a:spcPct val="120000"/>
              </a:lnSpc>
              <a:spcBef>
                <a:spcPts val="5"/>
              </a:spcBef>
            </a:pPr>
            <a:r>
              <a:rPr sz="2000" b="1" u="sng" dirty="0">
                <a:uFill>
                  <a:solidFill>
                    <a:srgbClr val="000000"/>
                  </a:solidFill>
                </a:uFill>
                <a:latin typeface="Arial"/>
                <a:cs typeface="Arial"/>
              </a:rPr>
              <a:t>Критерій</a:t>
            </a:r>
            <a:r>
              <a:rPr sz="2000" b="1" u="sng" spc="-75" dirty="0">
                <a:uFill>
                  <a:solidFill>
                    <a:srgbClr val="000000"/>
                  </a:solidFill>
                </a:uFill>
                <a:latin typeface="Arial"/>
                <a:cs typeface="Arial"/>
              </a:rPr>
              <a:t> </a:t>
            </a:r>
            <a:r>
              <a:rPr sz="2000" b="1" u="sng" dirty="0">
                <a:uFill>
                  <a:solidFill>
                    <a:srgbClr val="000000"/>
                  </a:solidFill>
                </a:uFill>
                <a:latin typeface="Arial"/>
                <a:cs typeface="Arial"/>
              </a:rPr>
              <a:t>8.</a:t>
            </a:r>
            <a:r>
              <a:rPr sz="2000" b="1" u="sng" spc="-75" dirty="0">
                <a:uFill>
                  <a:solidFill>
                    <a:srgbClr val="000000"/>
                  </a:solidFill>
                </a:uFill>
                <a:latin typeface="Arial"/>
                <a:cs typeface="Arial"/>
              </a:rPr>
              <a:t> </a:t>
            </a:r>
            <a:r>
              <a:rPr sz="2000" b="1" u="sng" dirty="0">
                <a:uFill>
                  <a:solidFill>
                    <a:srgbClr val="000000"/>
                  </a:solidFill>
                </a:uFill>
                <a:latin typeface="Arial"/>
                <a:cs typeface="Arial"/>
              </a:rPr>
              <a:t>Внутрішнє</a:t>
            </a:r>
            <a:r>
              <a:rPr sz="2000" b="1" u="sng" spc="-20" dirty="0">
                <a:uFill>
                  <a:solidFill>
                    <a:srgbClr val="000000"/>
                  </a:solidFill>
                </a:uFill>
                <a:latin typeface="Arial"/>
                <a:cs typeface="Arial"/>
              </a:rPr>
              <a:t> </a:t>
            </a:r>
            <a:r>
              <a:rPr sz="2000" b="1" u="sng" dirty="0">
                <a:uFill>
                  <a:solidFill>
                    <a:srgbClr val="000000"/>
                  </a:solidFill>
                </a:uFill>
                <a:latin typeface="Arial"/>
                <a:cs typeface="Arial"/>
              </a:rPr>
              <a:t>забезпечення</a:t>
            </a:r>
            <a:r>
              <a:rPr sz="2000" b="1" u="sng" spc="-65" dirty="0">
                <a:uFill>
                  <a:solidFill>
                    <a:srgbClr val="000000"/>
                  </a:solidFill>
                </a:uFill>
                <a:latin typeface="Arial"/>
                <a:cs typeface="Arial"/>
              </a:rPr>
              <a:t> </a:t>
            </a:r>
            <a:r>
              <a:rPr sz="2000" b="1" u="sng" dirty="0">
                <a:uFill>
                  <a:solidFill>
                    <a:srgbClr val="000000"/>
                  </a:solidFill>
                </a:uFill>
                <a:latin typeface="Arial"/>
                <a:cs typeface="Arial"/>
              </a:rPr>
              <a:t>якості</a:t>
            </a:r>
            <a:r>
              <a:rPr sz="2000" b="1" u="sng" spc="-60" dirty="0">
                <a:uFill>
                  <a:solidFill>
                    <a:srgbClr val="000000"/>
                  </a:solidFill>
                </a:uFill>
                <a:latin typeface="Arial"/>
                <a:cs typeface="Arial"/>
              </a:rPr>
              <a:t> </a:t>
            </a:r>
            <a:r>
              <a:rPr sz="2000" b="1" u="sng" spc="-10" dirty="0">
                <a:uFill>
                  <a:solidFill>
                    <a:srgbClr val="000000"/>
                  </a:solidFill>
                </a:uFill>
                <a:latin typeface="Arial"/>
                <a:cs typeface="Arial"/>
              </a:rPr>
              <a:t>освітньої</a:t>
            </a:r>
            <a:r>
              <a:rPr sz="2000" b="1" u="none" spc="-10" dirty="0">
                <a:latin typeface="Arial"/>
                <a:cs typeface="Arial"/>
              </a:rPr>
              <a:t> </a:t>
            </a:r>
            <a:r>
              <a:rPr sz="2000" b="1" u="sng" spc="-10" dirty="0">
                <a:uFill>
                  <a:solidFill>
                    <a:srgbClr val="000000"/>
                  </a:solidFill>
                </a:uFill>
                <a:latin typeface="Arial"/>
                <a:cs typeface="Arial"/>
              </a:rPr>
              <a:t>програми</a:t>
            </a:r>
            <a:endParaRPr sz="2000">
              <a:latin typeface="Arial"/>
              <a:cs typeface="Arial"/>
            </a:endParaRPr>
          </a:p>
          <a:p>
            <a:pPr marL="355600" marR="294005" indent="-342900">
              <a:lnSpc>
                <a:spcPts val="2880"/>
              </a:lnSpc>
              <a:spcBef>
                <a:spcPts val="175"/>
              </a:spcBef>
              <a:buFont typeface="Wingdings"/>
              <a:buChar char=""/>
              <a:tabLst>
                <a:tab pos="355600" algn="l"/>
              </a:tabLst>
            </a:pPr>
            <a:r>
              <a:rPr sz="2000" dirty="0">
                <a:latin typeface="Arial"/>
                <a:cs typeface="Arial"/>
              </a:rPr>
              <a:t>Подальшої</a:t>
            </a:r>
            <a:r>
              <a:rPr sz="2000" spc="-60" dirty="0">
                <a:latin typeface="Arial"/>
                <a:cs typeface="Arial"/>
              </a:rPr>
              <a:t> </a:t>
            </a:r>
            <a:r>
              <a:rPr sz="2000" dirty="0">
                <a:latin typeface="Arial"/>
                <a:cs typeface="Arial"/>
              </a:rPr>
              <a:t>роботи</a:t>
            </a:r>
            <a:r>
              <a:rPr sz="2000" spc="-40" dirty="0">
                <a:latin typeface="Arial"/>
                <a:cs typeface="Arial"/>
              </a:rPr>
              <a:t> </a:t>
            </a:r>
            <a:r>
              <a:rPr sz="2000" dirty="0">
                <a:latin typeface="Arial"/>
                <a:cs typeface="Arial"/>
              </a:rPr>
              <a:t>із</a:t>
            </a:r>
            <a:r>
              <a:rPr sz="2000" spc="-20" dirty="0">
                <a:latin typeface="Arial"/>
                <a:cs typeface="Arial"/>
              </a:rPr>
              <a:t> </a:t>
            </a:r>
            <a:r>
              <a:rPr sz="2000" dirty="0">
                <a:latin typeface="Arial"/>
                <a:cs typeface="Arial"/>
              </a:rPr>
              <a:t>залучення</a:t>
            </a:r>
            <a:r>
              <a:rPr sz="2000" spc="-50" dirty="0">
                <a:latin typeface="Arial"/>
                <a:cs typeface="Arial"/>
              </a:rPr>
              <a:t> </a:t>
            </a:r>
            <a:r>
              <a:rPr sz="2000" dirty="0">
                <a:latin typeface="Arial"/>
                <a:cs typeface="Arial"/>
              </a:rPr>
              <a:t>здобувачів</a:t>
            </a:r>
            <a:r>
              <a:rPr sz="2000" spc="-50" dirty="0">
                <a:latin typeface="Arial"/>
                <a:cs typeface="Arial"/>
              </a:rPr>
              <a:t> </a:t>
            </a:r>
            <a:r>
              <a:rPr sz="2000" dirty="0">
                <a:latin typeface="Arial"/>
                <a:cs typeface="Arial"/>
              </a:rPr>
              <a:t>вищої</a:t>
            </a:r>
            <a:r>
              <a:rPr sz="2000" spc="-25" dirty="0">
                <a:latin typeface="Arial"/>
                <a:cs typeface="Arial"/>
              </a:rPr>
              <a:t> </a:t>
            </a:r>
            <a:r>
              <a:rPr sz="2000" spc="-10" dirty="0">
                <a:latin typeface="Arial"/>
                <a:cs typeface="Arial"/>
              </a:rPr>
              <a:t>освіти </a:t>
            </a:r>
            <a:r>
              <a:rPr sz="2000" dirty="0">
                <a:latin typeface="Arial"/>
                <a:cs typeface="Arial"/>
              </a:rPr>
              <a:t>до</a:t>
            </a:r>
            <a:r>
              <a:rPr sz="2000" spc="-45" dirty="0">
                <a:latin typeface="Arial"/>
                <a:cs typeface="Arial"/>
              </a:rPr>
              <a:t> </a:t>
            </a:r>
            <a:r>
              <a:rPr sz="2000" dirty="0">
                <a:latin typeface="Arial"/>
                <a:cs typeface="Arial"/>
              </a:rPr>
              <a:t>процедур</a:t>
            </a:r>
            <a:r>
              <a:rPr sz="2000" spc="-20" dirty="0">
                <a:latin typeface="Arial"/>
                <a:cs typeface="Arial"/>
              </a:rPr>
              <a:t> </a:t>
            </a:r>
            <a:r>
              <a:rPr sz="2000" dirty="0">
                <a:latin typeface="Arial"/>
                <a:cs typeface="Arial"/>
              </a:rPr>
              <a:t>ВСЗЯ</a:t>
            </a:r>
            <a:r>
              <a:rPr sz="2000" spc="-25" dirty="0">
                <a:latin typeface="Arial"/>
                <a:cs typeface="Arial"/>
              </a:rPr>
              <a:t> </a:t>
            </a:r>
            <a:r>
              <a:rPr sz="2000" dirty="0">
                <a:latin typeface="Arial"/>
                <a:cs typeface="Arial"/>
              </a:rPr>
              <a:t>у</a:t>
            </a:r>
            <a:r>
              <a:rPr sz="2000" spc="-30" dirty="0">
                <a:latin typeface="Arial"/>
                <a:cs typeface="Arial"/>
              </a:rPr>
              <a:t> </a:t>
            </a:r>
            <a:r>
              <a:rPr sz="2000" dirty="0">
                <a:latin typeface="Arial"/>
                <a:cs typeface="Arial"/>
              </a:rPr>
              <a:t>якості</a:t>
            </a:r>
            <a:r>
              <a:rPr sz="2000" spc="-35" dirty="0">
                <a:latin typeface="Arial"/>
                <a:cs typeface="Arial"/>
              </a:rPr>
              <a:t> </a:t>
            </a:r>
            <a:r>
              <a:rPr sz="2000" spc="-10" dirty="0">
                <a:latin typeface="Arial"/>
                <a:cs typeface="Arial"/>
              </a:rPr>
              <a:t>партнерів.</a:t>
            </a:r>
            <a:endParaRPr sz="2000">
              <a:latin typeface="Arial"/>
              <a:cs typeface="Arial"/>
            </a:endParaRPr>
          </a:p>
          <a:p>
            <a:pPr marL="355600" marR="156845" indent="-342900">
              <a:lnSpc>
                <a:spcPts val="2880"/>
              </a:lnSpc>
              <a:buFont typeface="Wingdings"/>
              <a:buChar char=""/>
              <a:tabLst>
                <a:tab pos="355600" algn="l"/>
              </a:tabLst>
            </a:pPr>
            <a:r>
              <a:rPr sz="2000" dirty="0">
                <a:latin typeface="Arial"/>
                <a:cs typeface="Arial"/>
              </a:rPr>
              <a:t>Розширити</a:t>
            </a:r>
            <a:r>
              <a:rPr sz="2000" spc="-65" dirty="0">
                <a:latin typeface="Arial"/>
                <a:cs typeface="Arial"/>
              </a:rPr>
              <a:t> </a:t>
            </a:r>
            <a:r>
              <a:rPr sz="2000" dirty="0">
                <a:latin typeface="Arial"/>
                <a:cs typeface="Arial"/>
              </a:rPr>
              <a:t>практику</a:t>
            </a:r>
            <a:r>
              <a:rPr sz="2000" spc="-30" dirty="0">
                <a:latin typeface="Arial"/>
                <a:cs typeface="Arial"/>
              </a:rPr>
              <a:t> </a:t>
            </a:r>
            <a:r>
              <a:rPr sz="2000" dirty="0">
                <a:latin typeface="Arial"/>
                <a:cs typeface="Arial"/>
              </a:rPr>
              <a:t>залучення</a:t>
            </a:r>
            <a:r>
              <a:rPr sz="2000" spc="-60" dirty="0">
                <a:latin typeface="Arial"/>
                <a:cs typeface="Arial"/>
              </a:rPr>
              <a:t> </a:t>
            </a:r>
            <a:r>
              <a:rPr sz="2000" dirty="0">
                <a:latin typeface="Arial"/>
                <a:cs typeface="Arial"/>
              </a:rPr>
              <a:t>випускників</a:t>
            </a:r>
            <a:r>
              <a:rPr sz="2000" spc="-40" dirty="0">
                <a:latin typeface="Arial"/>
                <a:cs typeface="Arial"/>
              </a:rPr>
              <a:t> </a:t>
            </a:r>
            <a:r>
              <a:rPr sz="2000" dirty="0">
                <a:latin typeface="Arial"/>
                <a:cs typeface="Arial"/>
              </a:rPr>
              <a:t>до</a:t>
            </a:r>
            <a:r>
              <a:rPr sz="2000" spc="-40" dirty="0">
                <a:latin typeface="Arial"/>
                <a:cs typeface="Arial"/>
              </a:rPr>
              <a:t> </a:t>
            </a:r>
            <a:r>
              <a:rPr sz="2000" spc="-10" dirty="0">
                <a:latin typeface="Arial"/>
                <a:cs typeface="Arial"/>
              </a:rPr>
              <a:t>перегляду </a:t>
            </a:r>
            <a:r>
              <a:rPr sz="2000" dirty="0">
                <a:latin typeface="Arial"/>
                <a:cs typeface="Arial"/>
              </a:rPr>
              <a:t>та</a:t>
            </a:r>
            <a:r>
              <a:rPr sz="2000" spc="-30" dirty="0">
                <a:latin typeface="Arial"/>
                <a:cs typeface="Arial"/>
              </a:rPr>
              <a:t> </a:t>
            </a:r>
            <a:r>
              <a:rPr sz="2000" dirty="0">
                <a:latin typeface="Arial"/>
                <a:cs typeface="Arial"/>
              </a:rPr>
              <a:t>вдосконалення</a:t>
            </a:r>
            <a:r>
              <a:rPr sz="2000" spc="-60" dirty="0">
                <a:latin typeface="Arial"/>
                <a:cs typeface="Arial"/>
              </a:rPr>
              <a:t> </a:t>
            </a:r>
            <a:r>
              <a:rPr sz="2000" dirty="0">
                <a:latin typeface="Arial"/>
                <a:cs typeface="Arial"/>
              </a:rPr>
              <a:t>освітньої</a:t>
            </a:r>
            <a:r>
              <a:rPr sz="2000" spc="-50" dirty="0">
                <a:latin typeface="Arial"/>
                <a:cs typeface="Arial"/>
              </a:rPr>
              <a:t> </a:t>
            </a:r>
            <a:r>
              <a:rPr sz="2000" spc="-10" dirty="0">
                <a:latin typeface="Arial"/>
                <a:cs typeface="Arial"/>
              </a:rPr>
              <a:t>програми.</a:t>
            </a:r>
            <a:endParaRPr sz="2000">
              <a:latin typeface="Arial"/>
              <a:cs typeface="Aria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87805" y="205583"/>
            <a:ext cx="6862445" cy="2220595"/>
          </a:xfrm>
          <a:prstGeom prst="rect">
            <a:avLst/>
          </a:prstGeom>
        </p:spPr>
        <p:txBody>
          <a:bodyPr vert="horz" wrap="square" lIns="0" tIns="73025" rIns="0" bIns="0" rtlCol="0">
            <a:spAutoFit/>
          </a:bodyPr>
          <a:lstStyle/>
          <a:p>
            <a:pPr marL="12700">
              <a:lnSpc>
                <a:spcPct val="100000"/>
              </a:lnSpc>
              <a:spcBef>
                <a:spcPts val="575"/>
              </a:spcBef>
            </a:pPr>
            <a:r>
              <a:rPr sz="2000" b="1" u="sng" dirty="0">
                <a:uFill>
                  <a:solidFill>
                    <a:srgbClr val="000000"/>
                  </a:solidFill>
                </a:uFill>
                <a:latin typeface="Arial"/>
                <a:cs typeface="Arial"/>
              </a:rPr>
              <a:t>Критерій</a:t>
            </a:r>
            <a:r>
              <a:rPr sz="2000" b="1" u="sng" spc="-30" dirty="0">
                <a:uFill>
                  <a:solidFill>
                    <a:srgbClr val="000000"/>
                  </a:solidFill>
                </a:uFill>
                <a:latin typeface="Arial"/>
                <a:cs typeface="Arial"/>
              </a:rPr>
              <a:t> </a:t>
            </a:r>
            <a:r>
              <a:rPr sz="2000" b="1" u="sng" dirty="0">
                <a:uFill>
                  <a:solidFill>
                    <a:srgbClr val="000000"/>
                  </a:solidFill>
                </a:uFill>
                <a:latin typeface="Arial"/>
                <a:cs typeface="Arial"/>
              </a:rPr>
              <a:t>9.</a:t>
            </a:r>
            <a:r>
              <a:rPr sz="2000" b="1" u="sng" spc="-50" dirty="0">
                <a:uFill>
                  <a:solidFill>
                    <a:srgbClr val="000000"/>
                  </a:solidFill>
                </a:uFill>
                <a:latin typeface="Arial"/>
                <a:cs typeface="Arial"/>
              </a:rPr>
              <a:t> </a:t>
            </a:r>
            <a:r>
              <a:rPr sz="2000" b="1" u="sng" dirty="0">
                <a:uFill>
                  <a:solidFill>
                    <a:srgbClr val="000000"/>
                  </a:solidFill>
                </a:uFill>
                <a:latin typeface="Arial"/>
                <a:cs typeface="Arial"/>
              </a:rPr>
              <a:t>Прозорість</a:t>
            </a:r>
            <a:r>
              <a:rPr sz="2000" b="1" u="sng" spc="-5" dirty="0">
                <a:uFill>
                  <a:solidFill>
                    <a:srgbClr val="000000"/>
                  </a:solidFill>
                </a:uFill>
                <a:latin typeface="Arial"/>
                <a:cs typeface="Arial"/>
              </a:rPr>
              <a:t> </a:t>
            </a:r>
            <a:r>
              <a:rPr sz="2000" b="1" u="sng" dirty="0">
                <a:uFill>
                  <a:solidFill>
                    <a:srgbClr val="000000"/>
                  </a:solidFill>
                </a:uFill>
                <a:latin typeface="Arial"/>
                <a:cs typeface="Arial"/>
              </a:rPr>
              <a:t>та</a:t>
            </a:r>
            <a:r>
              <a:rPr sz="2000" b="1" u="sng" spc="-20" dirty="0">
                <a:uFill>
                  <a:solidFill>
                    <a:srgbClr val="000000"/>
                  </a:solidFill>
                </a:uFill>
                <a:latin typeface="Arial"/>
                <a:cs typeface="Arial"/>
              </a:rPr>
              <a:t> </a:t>
            </a:r>
            <a:r>
              <a:rPr sz="2000" b="1" u="sng" spc="-10" dirty="0">
                <a:uFill>
                  <a:solidFill>
                    <a:srgbClr val="000000"/>
                  </a:solidFill>
                </a:uFill>
                <a:latin typeface="Arial"/>
                <a:cs typeface="Arial"/>
              </a:rPr>
              <a:t>публічність</a:t>
            </a:r>
            <a:endParaRPr sz="2000">
              <a:latin typeface="Arial"/>
              <a:cs typeface="Arial"/>
            </a:endParaRPr>
          </a:p>
          <a:p>
            <a:pPr marL="354965" indent="-342265">
              <a:lnSpc>
                <a:spcPct val="100000"/>
              </a:lnSpc>
              <a:spcBef>
                <a:spcPts val="480"/>
              </a:spcBef>
              <a:buFont typeface="Wingdings"/>
              <a:buChar char=""/>
              <a:tabLst>
                <a:tab pos="354965" algn="l"/>
              </a:tabLst>
            </a:pPr>
            <a:r>
              <a:rPr sz="2000" dirty="0">
                <a:latin typeface="Arial"/>
                <a:cs typeface="Arial"/>
              </a:rPr>
              <a:t>Виключити</a:t>
            </a:r>
            <a:r>
              <a:rPr sz="2000" spc="-5" dirty="0">
                <a:latin typeface="Arial"/>
                <a:cs typeface="Arial"/>
              </a:rPr>
              <a:t> </a:t>
            </a:r>
            <a:r>
              <a:rPr sz="2000" dirty="0">
                <a:latin typeface="Arial"/>
                <a:cs typeface="Arial"/>
              </a:rPr>
              <a:t>російську мову для </a:t>
            </a:r>
            <a:r>
              <a:rPr sz="2000" spc="-10" dirty="0">
                <a:latin typeface="Arial"/>
                <a:cs typeface="Arial"/>
              </a:rPr>
              <a:t>оприлюднення</a:t>
            </a:r>
            <a:endParaRPr sz="2000">
              <a:latin typeface="Arial"/>
              <a:cs typeface="Arial"/>
            </a:endParaRPr>
          </a:p>
          <a:p>
            <a:pPr marL="354965">
              <a:lnSpc>
                <a:spcPct val="100000"/>
              </a:lnSpc>
              <a:spcBef>
                <a:spcPts val="484"/>
              </a:spcBef>
            </a:pPr>
            <a:r>
              <a:rPr sz="2000" dirty="0">
                <a:latin typeface="Arial"/>
                <a:cs typeface="Arial"/>
              </a:rPr>
              <a:t>інформації</a:t>
            </a:r>
            <a:r>
              <a:rPr sz="2000" spc="-25" dirty="0">
                <a:latin typeface="Arial"/>
                <a:cs typeface="Arial"/>
              </a:rPr>
              <a:t> </a:t>
            </a:r>
            <a:r>
              <a:rPr sz="2000" dirty="0">
                <a:latin typeface="Arial"/>
                <a:cs typeface="Arial"/>
              </a:rPr>
              <a:t>на</a:t>
            </a:r>
            <a:r>
              <a:rPr sz="2000" spc="-20" dirty="0">
                <a:latin typeface="Arial"/>
                <a:cs typeface="Arial"/>
              </a:rPr>
              <a:t> </a:t>
            </a:r>
            <a:r>
              <a:rPr sz="2000" dirty="0">
                <a:latin typeface="Arial"/>
                <a:cs typeface="Arial"/>
              </a:rPr>
              <a:t>сайті</a:t>
            </a:r>
            <a:r>
              <a:rPr sz="2000" spc="-20" dirty="0">
                <a:latin typeface="Arial"/>
                <a:cs typeface="Arial"/>
              </a:rPr>
              <a:t> </a:t>
            </a:r>
            <a:r>
              <a:rPr sz="2000" spc="-10" dirty="0">
                <a:latin typeface="Arial"/>
                <a:cs typeface="Arial"/>
              </a:rPr>
              <a:t>університету.</a:t>
            </a:r>
            <a:endParaRPr sz="2000">
              <a:latin typeface="Arial"/>
              <a:cs typeface="Arial"/>
            </a:endParaRPr>
          </a:p>
          <a:p>
            <a:pPr marL="354965" marR="5080" indent="-342900">
              <a:lnSpc>
                <a:spcPct val="120000"/>
              </a:lnSpc>
              <a:buFont typeface="Wingdings"/>
              <a:buChar char=""/>
              <a:tabLst>
                <a:tab pos="354965" algn="l"/>
              </a:tabLst>
            </a:pPr>
            <a:r>
              <a:rPr sz="2000" dirty="0">
                <a:latin typeface="Arial"/>
                <a:cs typeface="Arial"/>
              </a:rPr>
              <a:t>Системно</a:t>
            </a:r>
            <a:r>
              <a:rPr sz="2000" spc="-10" dirty="0">
                <a:latin typeface="Arial"/>
                <a:cs typeface="Arial"/>
              </a:rPr>
              <a:t> </a:t>
            </a:r>
            <a:r>
              <a:rPr sz="2000" dirty="0">
                <a:latin typeface="Arial"/>
                <a:cs typeface="Arial"/>
              </a:rPr>
              <a:t>підтримувати</a:t>
            </a:r>
            <a:r>
              <a:rPr sz="2000" spc="-20" dirty="0">
                <a:latin typeface="Arial"/>
                <a:cs typeface="Arial"/>
              </a:rPr>
              <a:t> </a:t>
            </a:r>
            <a:r>
              <a:rPr sz="2000" dirty="0">
                <a:latin typeface="Arial"/>
                <a:cs typeface="Arial"/>
              </a:rPr>
              <a:t>інформацію,</a:t>
            </a:r>
            <a:r>
              <a:rPr sz="2000" spc="-10" dirty="0">
                <a:latin typeface="Arial"/>
                <a:cs typeface="Arial"/>
              </a:rPr>
              <a:t> </a:t>
            </a:r>
            <a:r>
              <a:rPr sz="2000" dirty="0">
                <a:latin typeface="Arial"/>
                <a:cs typeface="Arial"/>
              </a:rPr>
              <a:t>яку</a:t>
            </a:r>
            <a:r>
              <a:rPr sz="2000" spc="-5" dirty="0">
                <a:latin typeface="Arial"/>
                <a:cs typeface="Arial"/>
              </a:rPr>
              <a:t> </a:t>
            </a:r>
            <a:r>
              <a:rPr sz="2000" spc="-10" dirty="0">
                <a:latin typeface="Arial"/>
                <a:cs typeface="Arial"/>
              </a:rPr>
              <a:t>оприлюднено </a:t>
            </a:r>
            <a:r>
              <a:rPr sz="2000" dirty="0">
                <a:latin typeface="Arial"/>
                <a:cs typeface="Arial"/>
              </a:rPr>
              <a:t>на</a:t>
            </a:r>
            <a:r>
              <a:rPr sz="2000" spc="-5" dirty="0">
                <a:latin typeface="Arial"/>
                <a:cs typeface="Arial"/>
              </a:rPr>
              <a:t> </a:t>
            </a:r>
            <a:r>
              <a:rPr sz="2000" dirty="0">
                <a:latin typeface="Arial"/>
                <a:cs typeface="Arial"/>
              </a:rPr>
              <a:t>офіційному</a:t>
            </a:r>
            <a:r>
              <a:rPr sz="2000" spc="-5" dirty="0">
                <a:latin typeface="Arial"/>
                <a:cs typeface="Arial"/>
              </a:rPr>
              <a:t> </a:t>
            </a:r>
            <a:r>
              <a:rPr sz="2000" dirty="0">
                <a:latin typeface="Arial"/>
                <a:cs typeface="Arial"/>
              </a:rPr>
              <a:t>сайті</a:t>
            </a:r>
            <a:r>
              <a:rPr sz="2000" spc="-5" dirty="0">
                <a:latin typeface="Arial"/>
                <a:cs typeface="Arial"/>
              </a:rPr>
              <a:t> </a:t>
            </a:r>
            <a:r>
              <a:rPr sz="2000" dirty="0">
                <a:latin typeface="Arial"/>
                <a:cs typeface="Arial"/>
              </a:rPr>
              <a:t>ЗВО</a:t>
            </a:r>
            <a:r>
              <a:rPr sz="2000" spc="-5" dirty="0">
                <a:latin typeface="Arial"/>
                <a:cs typeface="Arial"/>
              </a:rPr>
              <a:t> </a:t>
            </a:r>
            <a:r>
              <a:rPr sz="2000" dirty="0">
                <a:latin typeface="Arial"/>
                <a:cs typeface="Arial"/>
              </a:rPr>
              <a:t>і</a:t>
            </a:r>
            <a:r>
              <a:rPr sz="2000" spc="-5" dirty="0">
                <a:latin typeface="Arial"/>
                <a:cs typeface="Arial"/>
              </a:rPr>
              <a:t> </a:t>
            </a:r>
            <a:r>
              <a:rPr sz="2000" dirty="0">
                <a:latin typeface="Arial"/>
                <a:cs typeface="Arial"/>
              </a:rPr>
              <a:t>кафедри,</a:t>
            </a:r>
            <a:r>
              <a:rPr sz="2000" spc="-5" dirty="0">
                <a:latin typeface="Arial"/>
                <a:cs typeface="Arial"/>
              </a:rPr>
              <a:t> </a:t>
            </a:r>
            <a:r>
              <a:rPr sz="2000" dirty="0">
                <a:latin typeface="Arial"/>
                <a:cs typeface="Arial"/>
              </a:rPr>
              <a:t>в </a:t>
            </a:r>
            <a:r>
              <a:rPr sz="2000" spc="-10" dirty="0">
                <a:latin typeface="Arial"/>
                <a:cs typeface="Arial"/>
              </a:rPr>
              <a:t>актуальному стані.</a:t>
            </a:r>
            <a:endParaRPr sz="2000">
              <a:latin typeface="Arial"/>
              <a:cs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56814" y="433196"/>
            <a:ext cx="492823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1F487C"/>
                </a:solidFill>
              </a:rPr>
              <a:t>Постакредитаційний</a:t>
            </a:r>
            <a:r>
              <a:rPr sz="2400" spc="-140" dirty="0">
                <a:solidFill>
                  <a:srgbClr val="1F487C"/>
                </a:solidFill>
              </a:rPr>
              <a:t> </a:t>
            </a:r>
            <a:r>
              <a:rPr sz="2400" spc="-10" dirty="0">
                <a:solidFill>
                  <a:srgbClr val="1F487C"/>
                </a:solidFill>
              </a:rPr>
              <a:t>моніторинг</a:t>
            </a:r>
            <a:endParaRPr sz="2400"/>
          </a:p>
        </p:txBody>
      </p:sp>
      <p:sp>
        <p:nvSpPr>
          <p:cNvPr id="3" name="object 3"/>
          <p:cNvSpPr txBox="1">
            <a:spLocks noGrp="1"/>
          </p:cNvSpPr>
          <p:nvPr>
            <p:ph type="body" idx="1"/>
          </p:nvPr>
        </p:nvSpPr>
        <p:spPr>
          <a:prstGeom prst="rect">
            <a:avLst/>
          </a:prstGeom>
        </p:spPr>
        <p:txBody>
          <a:bodyPr vert="horz" wrap="square" lIns="0" tIns="13335" rIns="0" bIns="0" rtlCol="0">
            <a:spAutoFit/>
          </a:bodyPr>
          <a:lstStyle/>
          <a:p>
            <a:pPr marL="267335" marR="8255" indent="-228600">
              <a:lnSpc>
                <a:spcPct val="120000"/>
              </a:lnSpc>
              <a:spcBef>
                <a:spcPts val="105"/>
              </a:spcBef>
            </a:pPr>
            <a:r>
              <a:rPr dirty="0"/>
              <a:t>Постакредитаційний</a:t>
            </a:r>
            <a:r>
              <a:rPr spc="-90" dirty="0"/>
              <a:t> </a:t>
            </a:r>
            <a:r>
              <a:rPr dirty="0"/>
              <a:t>моніторинг</a:t>
            </a:r>
            <a:r>
              <a:rPr spc="-55" dirty="0"/>
              <a:t> </a:t>
            </a:r>
            <a:r>
              <a:rPr dirty="0"/>
              <a:t>-</a:t>
            </a:r>
            <a:r>
              <a:rPr spc="-35" dirty="0"/>
              <a:t> </a:t>
            </a:r>
            <a:r>
              <a:rPr dirty="0"/>
              <a:t>оцінювання</a:t>
            </a:r>
            <a:r>
              <a:rPr spc="-55" dirty="0"/>
              <a:t> </a:t>
            </a:r>
            <a:r>
              <a:rPr dirty="0"/>
              <a:t>органом,</a:t>
            </a:r>
            <a:r>
              <a:rPr spc="-70" dirty="0"/>
              <a:t> </a:t>
            </a:r>
            <a:r>
              <a:rPr spc="-25" dirty="0"/>
              <a:t>що </a:t>
            </a:r>
            <a:r>
              <a:rPr dirty="0"/>
              <a:t>прийняв</a:t>
            </a:r>
            <a:r>
              <a:rPr spc="-35" dirty="0"/>
              <a:t> </a:t>
            </a:r>
            <a:r>
              <a:rPr dirty="0"/>
              <a:t>рішення</a:t>
            </a:r>
            <a:r>
              <a:rPr spc="-50" dirty="0"/>
              <a:t> </a:t>
            </a:r>
            <a:r>
              <a:rPr dirty="0"/>
              <a:t>про</a:t>
            </a:r>
            <a:r>
              <a:rPr spc="-25" dirty="0"/>
              <a:t> </a:t>
            </a:r>
            <a:r>
              <a:rPr dirty="0"/>
              <a:t>акредитацію,</a:t>
            </a:r>
            <a:r>
              <a:rPr spc="-40" dirty="0"/>
              <a:t> </a:t>
            </a:r>
            <a:r>
              <a:rPr dirty="0"/>
              <a:t>виконання</a:t>
            </a:r>
            <a:r>
              <a:rPr spc="-70" dirty="0"/>
              <a:t> </a:t>
            </a:r>
            <a:r>
              <a:rPr dirty="0"/>
              <a:t>наданих</a:t>
            </a:r>
            <a:r>
              <a:rPr spc="-55" dirty="0"/>
              <a:t> </a:t>
            </a:r>
            <a:r>
              <a:rPr spc="-25" dirty="0"/>
              <a:t>за </a:t>
            </a:r>
            <a:r>
              <a:rPr dirty="0"/>
              <a:t>результатами</a:t>
            </a:r>
            <a:r>
              <a:rPr spc="-80" dirty="0"/>
              <a:t> </a:t>
            </a:r>
            <a:r>
              <a:rPr dirty="0"/>
              <a:t>акредитації</a:t>
            </a:r>
            <a:r>
              <a:rPr spc="-55" dirty="0"/>
              <a:t> </a:t>
            </a:r>
            <a:r>
              <a:rPr dirty="0"/>
              <a:t>рекомендацій</a:t>
            </a:r>
            <a:r>
              <a:rPr spc="-50" dirty="0"/>
              <a:t> </a:t>
            </a:r>
            <a:r>
              <a:rPr dirty="0"/>
              <a:t>та/або</a:t>
            </a:r>
            <a:r>
              <a:rPr spc="-45" dirty="0"/>
              <a:t> </a:t>
            </a:r>
            <a:r>
              <a:rPr spc="-10" dirty="0"/>
              <a:t>відповідності </a:t>
            </a:r>
            <a:r>
              <a:rPr dirty="0"/>
              <a:t>критеріям</a:t>
            </a:r>
            <a:r>
              <a:rPr spc="-50" dirty="0"/>
              <a:t> </a:t>
            </a:r>
            <a:r>
              <a:rPr dirty="0"/>
              <a:t>акредитації</a:t>
            </a:r>
            <a:r>
              <a:rPr spc="-40" dirty="0"/>
              <a:t> </a:t>
            </a:r>
            <a:r>
              <a:rPr sz="1800" i="1" dirty="0">
                <a:latin typeface="Arial"/>
                <a:cs typeface="Arial"/>
              </a:rPr>
              <a:t>(п.</a:t>
            </a:r>
            <a:r>
              <a:rPr sz="1800" i="1" spc="-35" dirty="0">
                <a:latin typeface="Arial"/>
                <a:cs typeface="Arial"/>
              </a:rPr>
              <a:t> </a:t>
            </a:r>
            <a:r>
              <a:rPr sz="1800" i="1" dirty="0">
                <a:latin typeface="Arial"/>
                <a:cs typeface="Arial"/>
              </a:rPr>
              <a:t>18</a:t>
            </a:r>
            <a:r>
              <a:rPr sz="1800" i="1" spc="-20" dirty="0">
                <a:latin typeface="Arial"/>
                <a:cs typeface="Arial"/>
              </a:rPr>
              <a:t> </a:t>
            </a:r>
            <a:r>
              <a:rPr sz="1800" i="1" dirty="0">
                <a:latin typeface="Arial"/>
                <a:cs typeface="Arial"/>
              </a:rPr>
              <a:t>ст.1</a:t>
            </a:r>
            <a:r>
              <a:rPr sz="1800" i="1" spc="-25" dirty="0">
                <a:latin typeface="Arial"/>
                <a:cs typeface="Arial"/>
              </a:rPr>
              <a:t> </a:t>
            </a:r>
            <a:r>
              <a:rPr sz="1800" i="1" dirty="0">
                <a:latin typeface="Arial"/>
                <a:cs typeface="Arial"/>
              </a:rPr>
              <a:t>Закону</a:t>
            </a:r>
            <a:r>
              <a:rPr sz="1800" i="1" spc="-30" dirty="0">
                <a:latin typeface="Arial"/>
                <a:cs typeface="Arial"/>
              </a:rPr>
              <a:t> </a:t>
            </a:r>
            <a:r>
              <a:rPr sz="1800" i="1" dirty="0">
                <a:latin typeface="Arial"/>
                <a:cs typeface="Arial"/>
              </a:rPr>
              <a:t>України</a:t>
            </a:r>
            <a:r>
              <a:rPr sz="1800" i="1" spc="-30" dirty="0">
                <a:latin typeface="Arial"/>
                <a:cs typeface="Arial"/>
              </a:rPr>
              <a:t> </a:t>
            </a:r>
            <a:r>
              <a:rPr sz="1800" i="1" dirty="0">
                <a:latin typeface="Arial"/>
                <a:cs typeface="Arial"/>
              </a:rPr>
              <a:t>про</a:t>
            </a:r>
            <a:r>
              <a:rPr sz="1800" i="1" spc="-30" dirty="0">
                <a:latin typeface="Arial"/>
                <a:cs typeface="Arial"/>
              </a:rPr>
              <a:t> </a:t>
            </a:r>
            <a:r>
              <a:rPr sz="1800" i="1" dirty="0">
                <a:latin typeface="Arial"/>
                <a:cs typeface="Arial"/>
              </a:rPr>
              <a:t>вищу</a:t>
            </a:r>
            <a:r>
              <a:rPr sz="1800" i="1" spc="-20" dirty="0">
                <a:latin typeface="Arial"/>
                <a:cs typeface="Arial"/>
              </a:rPr>
              <a:t> </a:t>
            </a:r>
            <a:r>
              <a:rPr sz="1800" i="1" spc="-10" dirty="0">
                <a:latin typeface="Arial"/>
                <a:cs typeface="Arial"/>
              </a:rPr>
              <a:t>освіту)</a:t>
            </a:r>
            <a:endParaRPr sz="1800">
              <a:latin typeface="Arial"/>
              <a:cs typeface="Arial"/>
            </a:endParaRPr>
          </a:p>
          <a:p>
            <a:pPr marL="26034">
              <a:lnSpc>
                <a:spcPct val="100000"/>
              </a:lnSpc>
              <a:spcBef>
                <a:spcPts val="290"/>
              </a:spcBef>
            </a:pPr>
            <a:endParaRPr sz="1800">
              <a:latin typeface="Arial"/>
              <a:cs typeface="Arial"/>
            </a:endParaRPr>
          </a:p>
          <a:p>
            <a:pPr marL="267335" marR="5080" indent="-228600">
              <a:lnSpc>
                <a:spcPct val="120000"/>
              </a:lnSpc>
            </a:pPr>
            <a:r>
              <a:rPr b="1" dirty="0">
                <a:latin typeface="Arial"/>
                <a:cs typeface="Arial"/>
              </a:rPr>
              <a:t>За</a:t>
            </a:r>
            <a:r>
              <a:rPr b="1" spc="-85" dirty="0">
                <a:latin typeface="Arial"/>
                <a:cs typeface="Arial"/>
              </a:rPr>
              <a:t> </a:t>
            </a:r>
            <a:r>
              <a:rPr b="1" dirty="0">
                <a:latin typeface="Arial"/>
                <a:cs typeface="Arial"/>
              </a:rPr>
              <a:t>результатами</a:t>
            </a:r>
            <a:r>
              <a:rPr b="1" spc="-35" dirty="0">
                <a:latin typeface="Arial"/>
                <a:cs typeface="Arial"/>
              </a:rPr>
              <a:t> </a:t>
            </a:r>
            <a:r>
              <a:rPr dirty="0"/>
              <a:t>постакредитаційного</a:t>
            </a:r>
            <a:r>
              <a:rPr spc="-105" dirty="0"/>
              <a:t> </a:t>
            </a:r>
            <a:r>
              <a:rPr b="1" dirty="0">
                <a:latin typeface="Arial"/>
                <a:cs typeface="Arial"/>
              </a:rPr>
              <a:t>моніторингу</a:t>
            </a:r>
            <a:r>
              <a:rPr b="1" spc="-75" dirty="0">
                <a:latin typeface="Arial"/>
                <a:cs typeface="Arial"/>
              </a:rPr>
              <a:t> </a:t>
            </a:r>
            <a:r>
              <a:rPr b="1" spc="-10" dirty="0">
                <a:latin typeface="Arial"/>
                <a:cs typeface="Arial"/>
              </a:rPr>
              <a:t>НАЗЯВО </a:t>
            </a:r>
            <a:r>
              <a:rPr b="1" dirty="0">
                <a:latin typeface="Arial"/>
                <a:cs typeface="Arial"/>
              </a:rPr>
              <a:t>може</a:t>
            </a:r>
            <a:r>
              <a:rPr b="1" spc="-65" dirty="0">
                <a:latin typeface="Arial"/>
                <a:cs typeface="Arial"/>
              </a:rPr>
              <a:t> </a:t>
            </a:r>
            <a:r>
              <a:rPr b="1" dirty="0">
                <a:latin typeface="Arial"/>
                <a:cs typeface="Arial"/>
              </a:rPr>
              <a:t>скасувати</a:t>
            </a:r>
            <a:r>
              <a:rPr b="1" spc="-20" dirty="0">
                <a:latin typeface="Arial"/>
                <a:cs typeface="Arial"/>
              </a:rPr>
              <a:t> </a:t>
            </a:r>
            <a:r>
              <a:rPr b="1" dirty="0">
                <a:latin typeface="Arial"/>
                <a:cs typeface="Arial"/>
              </a:rPr>
              <a:t>рішення</a:t>
            </a:r>
            <a:r>
              <a:rPr b="1" spc="-60" dirty="0">
                <a:latin typeface="Arial"/>
                <a:cs typeface="Arial"/>
              </a:rPr>
              <a:t> </a:t>
            </a:r>
            <a:r>
              <a:rPr b="1" dirty="0">
                <a:latin typeface="Arial"/>
                <a:cs typeface="Arial"/>
              </a:rPr>
              <a:t>про</a:t>
            </a:r>
            <a:r>
              <a:rPr b="1" spc="-40" dirty="0">
                <a:latin typeface="Arial"/>
                <a:cs typeface="Arial"/>
              </a:rPr>
              <a:t> </a:t>
            </a:r>
            <a:r>
              <a:rPr b="1" dirty="0">
                <a:latin typeface="Arial"/>
                <a:cs typeface="Arial"/>
              </a:rPr>
              <a:t>акредитацію</a:t>
            </a:r>
            <a:r>
              <a:rPr b="1" spc="-50" dirty="0">
                <a:latin typeface="Arial"/>
                <a:cs typeface="Arial"/>
              </a:rPr>
              <a:t> </a:t>
            </a:r>
            <a:r>
              <a:rPr spc="-10" dirty="0"/>
              <a:t>освітньої </a:t>
            </a:r>
            <a:r>
              <a:rPr dirty="0"/>
              <a:t>програми</a:t>
            </a:r>
            <a:r>
              <a:rPr spc="-50" dirty="0"/>
              <a:t> </a:t>
            </a:r>
            <a:r>
              <a:rPr dirty="0"/>
              <a:t>чи</a:t>
            </a:r>
            <a:r>
              <a:rPr spc="-40" dirty="0"/>
              <a:t> </a:t>
            </a:r>
            <a:r>
              <a:rPr dirty="0"/>
              <a:t>інституційну</a:t>
            </a:r>
            <a:r>
              <a:rPr spc="-30" dirty="0"/>
              <a:t> </a:t>
            </a:r>
            <a:r>
              <a:rPr dirty="0"/>
              <a:t>акредитацію</a:t>
            </a:r>
            <a:r>
              <a:rPr spc="-45" dirty="0"/>
              <a:t> </a:t>
            </a:r>
            <a:r>
              <a:rPr b="1" dirty="0">
                <a:latin typeface="Arial"/>
                <a:cs typeface="Arial"/>
              </a:rPr>
              <a:t>у</a:t>
            </a:r>
            <a:r>
              <a:rPr b="1" spc="-25" dirty="0">
                <a:latin typeface="Arial"/>
                <a:cs typeface="Arial"/>
              </a:rPr>
              <a:t> </a:t>
            </a:r>
            <a:r>
              <a:rPr b="1" dirty="0">
                <a:latin typeface="Arial"/>
                <a:cs typeface="Arial"/>
              </a:rPr>
              <a:t>разі</a:t>
            </a:r>
            <a:r>
              <a:rPr b="1" spc="-40" dirty="0">
                <a:latin typeface="Arial"/>
                <a:cs typeface="Arial"/>
              </a:rPr>
              <a:t> </a:t>
            </a:r>
            <a:r>
              <a:rPr b="1" spc="-10" dirty="0">
                <a:latin typeface="Arial"/>
                <a:cs typeface="Arial"/>
              </a:rPr>
              <a:t>виявлення </a:t>
            </a:r>
            <a:r>
              <a:rPr b="1" dirty="0">
                <a:latin typeface="Arial"/>
                <a:cs typeface="Arial"/>
              </a:rPr>
              <a:t>суттєвих</a:t>
            </a:r>
            <a:r>
              <a:rPr b="1" spc="-30" dirty="0">
                <a:latin typeface="Arial"/>
                <a:cs typeface="Arial"/>
              </a:rPr>
              <a:t> </a:t>
            </a:r>
            <a:r>
              <a:rPr b="1" dirty="0">
                <a:latin typeface="Arial"/>
                <a:cs typeface="Arial"/>
              </a:rPr>
              <a:t>порушень</a:t>
            </a:r>
            <a:r>
              <a:rPr b="1" spc="-35" dirty="0">
                <a:latin typeface="Arial"/>
                <a:cs typeface="Arial"/>
              </a:rPr>
              <a:t> </a:t>
            </a:r>
            <a:r>
              <a:rPr dirty="0"/>
              <a:t>забезпечення</a:t>
            </a:r>
            <a:r>
              <a:rPr spc="-90" dirty="0"/>
              <a:t> </a:t>
            </a:r>
            <a:r>
              <a:rPr dirty="0"/>
              <a:t>якості</a:t>
            </a:r>
            <a:r>
              <a:rPr spc="-55" dirty="0"/>
              <a:t> </a:t>
            </a:r>
            <a:r>
              <a:rPr dirty="0"/>
              <a:t>освітньої</a:t>
            </a:r>
            <a:r>
              <a:rPr spc="-80" dirty="0"/>
              <a:t> </a:t>
            </a:r>
            <a:r>
              <a:rPr spc="-10" dirty="0"/>
              <a:t>діяльності.</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59968" y="4313631"/>
            <a:ext cx="6236970" cy="330835"/>
          </a:xfrm>
          <a:prstGeom prst="rect">
            <a:avLst/>
          </a:prstGeom>
        </p:spPr>
        <p:txBody>
          <a:bodyPr vert="horz" wrap="square" lIns="0" tIns="12700" rIns="0" bIns="0" rtlCol="0">
            <a:spAutoFit/>
          </a:bodyPr>
          <a:lstStyle/>
          <a:p>
            <a:pPr marL="12700">
              <a:lnSpc>
                <a:spcPct val="100000"/>
              </a:lnSpc>
              <a:spcBef>
                <a:spcPts val="100"/>
              </a:spcBef>
            </a:pPr>
            <a:r>
              <a:rPr sz="2000" u="sng" spc="-10" dirty="0">
                <a:solidFill>
                  <a:srgbClr val="0000FF"/>
                </a:solidFill>
                <a:uFill>
                  <a:solidFill>
                    <a:srgbClr val="0000FF"/>
                  </a:solidFill>
                </a:uFill>
                <a:latin typeface="Arial"/>
                <a:cs typeface="Arial"/>
                <a:hlinkClick r:id="rId2"/>
              </a:rPr>
              <a:t>https://youtu.be/8aYR53v0glY?si=gTiD8Ubq4FNlQRKg</a:t>
            </a:r>
            <a:endParaRPr sz="2000">
              <a:latin typeface="Arial"/>
              <a:cs typeface="Arial"/>
            </a:endParaRPr>
          </a:p>
        </p:txBody>
      </p:sp>
      <p:pic>
        <p:nvPicPr>
          <p:cNvPr id="3" name="object 3"/>
          <p:cNvPicPr/>
          <p:nvPr/>
        </p:nvPicPr>
        <p:blipFill>
          <a:blip r:embed="rId3" cstate="print"/>
          <a:stretch>
            <a:fillRect/>
          </a:stretch>
        </p:blipFill>
        <p:spPr>
          <a:xfrm>
            <a:off x="127184" y="273766"/>
            <a:ext cx="7120128" cy="4003547"/>
          </a:xfrm>
          <a:prstGeom prst="rect">
            <a:avLst/>
          </a:prstGeo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70736" y="25095"/>
            <a:ext cx="7190740" cy="757555"/>
          </a:xfrm>
          <a:prstGeom prst="rect">
            <a:avLst/>
          </a:prstGeom>
        </p:spPr>
        <p:txBody>
          <a:bodyPr vert="horz" wrap="square" lIns="0" tIns="12700" rIns="0" bIns="0" rtlCol="0">
            <a:spAutoFit/>
          </a:bodyPr>
          <a:lstStyle/>
          <a:p>
            <a:pPr marL="12700">
              <a:lnSpc>
                <a:spcPct val="100000"/>
              </a:lnSpc>
              <a:spcBef>
                <a:spcPts val="100"/>
              </a:spcBef>
              <a:tabLst>
                <a:tab pos="5802630" algn="l"/>
              </a:tabLst>
            </a:pPr>
            <a:r>
              <a:rPr sz="2400" dirty="0">
                <a:solidFill>
                  <a:srgbClr val="1F487C"/>
                </a:solidFill>
              </a:rPr>
              <a:t>Процедури</a:t>
            </a:r>
            <a:r>
              <a:rPr sz="2400" spc="-75" dirty="0">
                <a:solidFill>
                  <a:srgbClr val="1F487C"/>
                </a:solidFill>
              </a:rPr>
              <a:t> </a:t>
            </a:r>
            <a:r>
              <a:rPr sz="2400" dirty="0">
                <a:solidFill>
                  <a:srgbClr val="1F487C"/>
                </a:solidFill>
              </a:rPr>
              <a:t>проходження</a:t>
            </a:r>
            <a:r>
              <a:rPr sz="2400" spc="-85" dirty="0">
                <a:solidFill>
                  <a:srgbClr val="1F487C"/>
                </a:solidFill>
              </a:rPr>
              <a:t> </a:t>
            </a:r>
            <a:r>
              <a:rPr sz="2400" spc="-10" dirty="0">
                <a:solidFill>
                  <a:srgbClr val="1F487C"/>
                </a:solidFill>
              </a:rPr>
              <a:t>акредитації</a:t>
            </a:r>
            <a:r>
              <a:rPr sz="2400" dirty="0">
                <a:solidFill>
                  <a:srgbClr val="1F487C"/>
                </a:solidFill>
              </a:rPr>
              <a:t>	в</a:t>
            </a:r>
            <a:r>
              <a:rPr sz="2400" spc="-20" dirty="0">
                <a:solidFill>
                  <a:srgbClr val="1F487C"/>
                </a:solidFill>
              </a:rPr>
              <a:t> </a:t>
            </a:r>
            <a:r>
              <a:rPr sz="2400" spc="-10" dirty="0">
                <a:solidFill>
                  <a:srgbClr val="1F487C"/>
                </a:solidFill>
              </a:rPr>
              <a:t>умовах</a:t>
            </a:r>
            <a:endParaRPr sz="2400"/>
          </a:p>
          <a:p>
            <a:pPr marL="135890">
              <a:lnSpc>
                <a:spcPct val="100000"/>
              </a:lnSpc>
              <a:spcBef>
                <a:spcPts val="5"/>
              </a:spcBef>
            </a:pPr>
            <a:r>
              <a:rPr sz="2400" dirty="0">
                <a:solidFill>
                  <a:srgbClr val="1F487C"/>
                </a:solidFill>
              </a:rPr>
              <a:t>воєнного</a:t>
            </a:r>
            <a:r>
              <a:rPr sz="2400" spc="-45" dirty="0">
                <a:solidFill>
                  <a:srgbClr val="1F487C"/>
                </a:solidFill>
              </a:rPr>
              <a:t> </a:t>
            </a:r>
            <a:r>
              <a:rPr sz="2400" dirty="0">
                <a:solidFill>
                  <a:srgbClr val="1F487C"/>
                </a:solidFill>
              </a:rPr>
              <a:t>стан</a:t>
            </a:r>
            <a:r>
              <a:rPr sz="2400" spc="-5" dirty="0">
                <a:solidFill>
                  <a:srgbClr val="1F487C"/>
                </a:solidFill>
              </a:rPr>
              <a:t> </a:t>
            </a:r>
            <a:r>
              <a:rPr sz="2400" dirty="0">
                <a:solidFill>
                  <a:srgbClr val="1F487C"/>
                </a:solidFill>
              </a:rPr>
              <a:t>у</a:t>
            </a:r>
            <a:r>
              <a:rPr sz="2400" spc="-30" dirty="0">
                <a:solidFill>
                  <a:srgbClr val="1F487C"/>
                </a:solidFill>
              </a:rPr>
              <a:t> </a:t>
            </a:r>
            <a:r>
              <a:rPr sz="2400" spc="-25" dirty="0">
                <a:solidFill>
                  <a:srgbClr val="1F487C"/>
                </a:solidFill>
              </a:rPr>
              <a:t>2024-</a:t>
            </a:r>
            <a:r>
              <a:rPr sz="2400" dirty="0">
                <a:solidFill>
                  <a:srgbClr val="1F487C"/>
                </a:solidFill>
              </a:rPr>
              <a:t>2025</a:t>
            </a:r>
            <a:r>
              <a:rPr sz="2400" spc="-10" dirty="0">
                <a:solidFill>
                  <a:srgbClr val="1F487C"/>
                </a:solidFill>
              </a:rPr>
              <a:t> </a:t>
            </a:r>
            <a:r>
              <a:rPr sz="2400" dirty="0">
                <a:solidFill>
                  <a:srgbClr val="1F487C"/>
                </a:solidFill>
              </a:rPr>
              <a:t>році</a:t>
            </a:r>
            <a:r>
              <a:rPr sz="2400" spc="-50" dirty="0">
                <a:solidFill>
                  <a:srgbClr val="1F487C"/>
                </a:solidFill>
              </a:rPr>
              <a:t> </a:t>
            </a:r>
            <a:r>
              <a:rPr sz="2400" spc="-10" dirty="0">
                <a:solidFill>
                  <a:srgbClr val="1F487C"/>
                </a:solidFill>
              </a:rPr>
              <a:t>регулюються:</a:t>
            </a:r>
            <a:endParaRPr sz="2400"/>
          </a:p>
        </p:txBody>
      </p:sp>
      <p:sp>
        <p:nvSpPr>
          <p:cNvPr id="3" name="object 3"/>
          <p:cNvSpPr txBox="1"/>
          <p:nvPr/>
        </p:nvSpPr>
        <p:spPr>
          <a:xfrm>
            <a:off x="632866" y="964438"/>
            <a:ext cx="8002270" cy="3611245"/>
          </a:xfrm>
          <a:prstGeom prst="rect">
            <a:avLst/>
          </a:prstGeom>
        </p:spPr>
        <p:txBody>
          <a:bodyPr vert="horz" wrap="square" lIns="0" tIns="12700" rIns="0" bIns="0" rtlCol="0">
            <a:spAutoFit/>
          </a:bodyPr>
          <a:lstStyle/>
          <a:p>
            <a:pPr marL="12065" marR="5080" algn="ctr">
              <a:lnSpc>
                <a:spcPct val="120000"/>
              </a:lnSpc>
              <a:spcBef>
                <a:spcPts val="100"/>
              </a:spcBef>
            </a:pPr>
            <a:r>
              <a:rPr sz="1800" u="sng" dirty="0">
                <a:solidFill>
                  <a:srgbClr val="0000FF"/>
                </a:solidFill>
                <a:uFill>
                  <a:solidFill>
                    <a:srgbClr val="0000FF"/>
                  </a:solidFill>
                </a:uFill>
                <a:latin typeface="Arial"/>
                <a:cs typeface="Arial"/>
                <a:hlinkClick r:id="rId2"/>
              </a:rPr>
              <a:t>Постановою</a:t>
            </a:r>
            <a:r>
              <a:rPr sz="1800" u="sng" spc="-2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Кабінету</a:t>
            </a:r>
            <a:r>
              <a:rPr sz="1800" u="sng" spc="-2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Міністрів</a:t>
            </a:r>
            <a:r>
              <a:rPr sz="1800" u="sng" spc="-3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України</a:t>
            </a:r>
            <a:r>
              <a:rPr sz="1800" u="sng" spc="-3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від</a:t>
            </a:r>
            <a:r>
              <a:rPr sz="1800" u="sng" spc="-3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16</a:t>
            </a:r>
            <a:r>
              <a:rPr sz="1800" u="sng" spc="-4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березня</a:t>
            </a:r>
            <a:r>
              <a:rPr sz="1800" u="sng" spc="-3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2022</a:t>
            </a:r>
            <a:r>
              <a:rPr sz="1800" u="sng" spc="-3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р.</a:t>
            </a:r>
            <a:r>
              <a:rPr sz="1800" u="sng" spc="-5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a:t>
            </a:r>
            <a:r>
              <a:rPr sz="1800" u="sng" spc="-6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295</a:t>
            </a:r>
            <a:r>
              <a:rPr sz="1800" u="sng" spc="-35" dirty="0">
                <a:solidFill>
                  <a:srgbClr val="0000FF"/>
                </a:solidFill>
                <a:uFill>
                  <a:solidFill>
                    <a:srgbClr val="0000FF"/>
                  </a:solidFill>
                </a:uFill>
                <a:latin typeface="Arial"/>
                <a:cs typeface="Arial"/>
                <a:hlinkClick r:id="rId2"/>
              </a:rPr>
              <a:t> </a:t>
            </a:r>
            <a:r>
              <a:rPr sz="1800" u="sng" spc="-20" dirty="0">
                <a:solidFill>
                  <a:srgbClr val="0000FF"/>
                </a:solidFill>
                <a:uFill>
                  <a:solidFill>
                    <a:srgbClr val="0000FF"/>
                  </a:solidFill>
                </a:uFill>
                <a:latin typeface="Arial"/>
                <a:cs typeface="Arial"/>
                <a:hlinkClick r:id="rId2"/>
              </a:rPr>
              <a:t>«Про</a:t>
            </a:r>
            <a:r>
              <a:rPr sz="1800" u="none" spc="-20" dirty="0">
                <a:solidFill>
                  <a:srgbClr val="0000FF"/>
                </a:solidFill>
                <a:latin typeface="Arial"/>
                <a:cs typeface="Arial"/>
                <a:hlinkClick r:id="rId2"/>
              </a:rPr>
              <a:t> </a:t>
            </a:r>
            <a:r>
              <a:rPr sz="1800" u="sng" dirty="0">
                <a:solidFill>
                  <a:srgbClr val="0000FF"/>
                </a:solidFill>
                <a:uFill>
                  <a:solidFill>
                    <a:srgbClr val="0000FF"/>
                  </a:solidFill>
                </a:uFill>
                <a:latin typeface="Arial"/>
                <a:cs typeface="Arial"/>
                <a:hlinkClick r:id="rId2"/>
              </a:rPr>
              <a:t>особливості</a:t>
            </a:r>
            <a:r>
              <a:rPr sz="1800" u="sng" spc="-5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акредитації</a:t>
            </a:r>
            <a:r>
              <a:rPr sz="1800" u="sng" spc="-4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освітніх</a:t>
            </a:r>
            <a:r>
              <a:rPr sz="1800" u="sng" spc="-3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програм,</a:t>
            </a:r>
            <a:r>
              <a:rPr sz="1800" u="sng" spc="-2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за</a:t>
            </a:r>
            <a:r>
              <a:rPr sz="1800" u="sng" spc="-4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якими</a:t>
            </a:r>
            <a:r>
              <a:rPr sz="1800" u="sng" spc="-6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здійснюють</a:t>
            </a:r>
            <a:r>
              <a:rPr sz="1800" u="sng" spc="-50" dirty="0">
                <a:solidFill>
                  <a:srgbClr val="0000FF"/>
                </a:solidFill>
                <a:uFill>
                  <a:solidFill>
                    <a:srgbClr val="0000FF"/>
                  </a:solidFill>
                </a:uFill>
                <a:latin typeface="Arial"/>
                <a:cs typeface="Arial"/>
                <a:hlinkClick r:id="rId2"/>
              </a:rPr>
              <a:t> </a:t>
            </a:r>
            <a:r>
              <a:rPr sz="1800" u="sng" spc="-10" dirty="0">
                <a:solidFill>
                  <a:srgbClr val="0000FF"/>
                </a:solidFill>
                <a:uFill>
                  <a:solidFill>
                    <a:srgbClr val="0000FF"/>
                  </a:solidFill>
                </a:uFill>
                <a:latin typeface="Arial"/>
                <a:cs typeface="Arial"/>
                <a:hlinkClick r:id="rId2"/>
              </a:rPr>
              <a:t>підготовку</a:t>
            </a:r>
            <a:r>
              <a:rPr sz="1800" u="none" spc="-10" dirty="0">
                <a:solidFill>
                  <a:srgbClr val="0000FF"/>
                </a:solidFill>
                <a:latin typeface="Arial"/>
                <a:cs typeface="Arial"/>
                <a:hlinkClick r:id="rId2"/>
              </a:rPr>
              <a:t> </a:t>
            </a:r>
            <a:r>
              <a:rPr sz="1800" u="sng" dirty="0">
                <a:solidFill>
                  <a:srgbClr val="0000FF"/>
                </a:solidFill>
                <a:uFill>
                  <a:solidFill>
                    <a:srgbClr val="0000FF"/>
                  </a:solidFill>
                </a:uFill>
                <a:latin typeface="Arial"/>
                <a:cs typeface="Arial"/>
                <a:hlinkClick r:id="rId2"/>
              </a:rPr>
              <a:t>здобувачі</a:t>
            </a:r>
            <a:r>
              <a:rPr sz="1800" u="sng" spc="-2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вищої</a:t>
            </a:r>
            <a:r>
              <a:rPr sz="1800" u="sng" spc="-50"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освіти,</a:t>
            </a:r>
            <a:r>
              <a:rPr sz="1800" u="sng" spc="-4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в</a:t>
            </a:r>
            <a:r>
              <a:rPr sz="1800" u="sng" spc="-3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умовах</a:t>
            </a:r>
            <a:r>
              <a:rPr sz="1800" u="sng" spc="-5" dirty="0">
                <a:solidFill>
                  <a:srgbClr val="0000FF"/>
                </a:solidFill>
                <a:uFill>
                  <a:solidFill>
                    <a:srgbClr val="0000FF"/>
                  </a:solidFill>
                </a:uFill>
                <a:latin typeface="Arial"/>
                <a:cs typeface="Arial"/>
                <a:hlinkClick r:id="rId2"/>
              </a:rPr>
              <a:t> </a:t>
            </a:r>
            <a:r>
              <a:rPr sz="1800" u="sng" dirty="0">
                <a:solidFill>
                  <a:srgbClr val="0000FF"/>
                </a:solidFill>
                <a:uFill>
                  <a:solidFill>
                    <a:srgbClr val="0000FF"/>
                  </a:solidFill>
                </a:uFill>
                <a:latin typeface="Arial"/>
                <a:cs typeface="Arial"/>
                <a:hlinkClick r:id="rId2"/>
              </a:rPr>
              <a:t>воєнного</a:t>
            </a:r>
            <a:r>
              <a:rPr sz="1800" u="sng" spc="-40" dirty="0">
                <a:solidFill>
                  <a:srgbClr val="0000FF"/>
                </a:solidFill>
                <a:uFill>
                  <a:solidFill>
                    <a:srgbClr val="0000FF"/>
                  </a:solidFill>
                </a:uFill>
                <a:latin typeface="Arial"/>
                <a:cs typeface="Arial"/>
                <a:hlinkClick r:id="rId2"/>
              </a:rPr>
              <a:t> </a:t>
            </a:r>
            <a:r>
              <a:rPr sz="1800" u="sng" spc="-10" dirty="0">
                <a:solidFill>
                  <a:srgbClr val="0000FF"/>
                </a:solidFill>
                <a:uFill>
                  <a:solidFill>
                    <a:srgbClr val="0000FF"/>
                  </a:solidFill>
                </a:uFill>
                <a:latin typeface="Arial"/>
                <a:cs typeface="Arial"/>
                <a:hlinkClick r:id="rId2"/>
              </a:rPr>
              <a:t>стану»</a:t>
            </a:r>
            <a:endParaRPr sz="1800">
              <a:latin typeface="Arial"/>
              <a:cs typeface="Arial"/>
            </a:endParaRPr>
          </a:p>
          <a:p>
            <a:pPr>
              <a:lnSpc>
                <a:spcPct val="100000"/>
              </a:lnSpc>
              <a:spcBef>
                <a:spcPts val="235"/>
              </a:spcBef>
            </a:pPr>
            <a:endParaRPr sz="1800">
              <a:latin typeface="Arial"/>
              <a:cs typeface="Arial"/>
            </a:endParaRPr>
          </a:p>
          <a:p>
            <a:pPr marL="41275" marR="20320" indent="-15240" algn="ctr">
              <a:lnSpc>
                <a:spcPct val="120000"/>
              </a:lnSpc>
            </a:pPr>
            <a:r>
              <a:rPr sz="1800" u="sng" dirty="0">
                <a:solidFill>
                  <a:srgbClr val="0000FF"/>
                </a:solidFill>
                <a:uFill>
                  <a:solidFill>
                    <a:srgbClr val="0000FF"/>
                  </a:solidFill>
                </a:uFill>
                <a:latin typeface="Arial"/>
                <a:cs typeface="Arial"/>
                <a:hlinkClick r:id="rId3"/>
              </a:rPr>
              <a:t>ТИМЧАСОВИЙ</a:t>
            </a:r>
            <a:r>
              <a:rPr sz="1800" u="sng" spc="-70"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ПОРЯДОК</a:t>
            </a:r>
            <a:r>
              <a:rPr sz="1800" u="sng" spc="-50"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акредитації</a:t>
            </a:r>
            <a:r>
              <a:rPr sz="1800" u="sng" spc="-75"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освітніх</a:t>
            </a:r>
            <a:r>
              <a:rPr sz="1800" u="sng" spc="-55"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програм,</a:t>
            </a:r>
            <a:r>
              <a:rPr sz="1800" u="sng" spc="-50"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за</a:t>
            </a:r>
            <a:r>
              <a:rPr sz="1800" u="sng" spc="-55" dirty="0">
                <a:solidFill>
                  <a:srgbClr val="0000FF"/>
                </a:solidFill>
                <a:uFill>
                  <a:solidFill>
                    <a:srgbClr val="0000FF"/>
                  </a:solidFill>
                </a:uFill>
                <a:latin typeface="Arial"/>
                <a:cs typeface="Arial"/>
                <a:hlinkClick r:id="rId3"/>
              </a:rPr>
              <a:t> </a:t>
            </a:r>
            <a:r>
              <a:rPr sz="1800" u="sng" spc="-10" dirty="0">
                <a:solidFill>
                  <a:srgbClr val="0000FF"/>
                </a:solidFill>
                <a:uFill>
                  <a:solidFill>
                    <a:srgbClr val="0000FF"/>
                  </a:solidFill>
                </a:uFill>
                <a:latin typeface="Arial"/>
                <a:cs typeface="Arial"/>
                <a:hlinkClick r:id="rId3"/>
              </a:rPr>
              <a:t>якими</a:t>
            </a:r>
            <a:r>
              <a:rPr sz="1800" u="none" spc="-10" dirty="0">
                <a:solidFill>
                  <a:srgbClr val="0000FF"/>
                </a:solidFill>
                <a:latin typeface="Arial"/>
                <a:cs typeface="Arial"/>
                <a:hlinkClick r:id="rId3"/>
              </a:rPr>
              <a:t> </a:t>
            </a:r>
            <a:r>
              <a:rPr sz="1800" u="sng" dirty="0">
                <a:solidFill>
                  <a:srgbClr val="0000FF"/>
                </a:solidFill>
                <a:uFill>
                  <a:solidFill>
                    <a:srgbClr val="0000FF"/>
                  </a:solidFill>
                </a:uFill>
                <a:latin typeface="Arial"/>
                <a:cs typeface="Arial"/>
                <a:hlinkClick r:id="rId3"/>
              </a:rPr>
              <a:t>здійснюється</a:t>
            </a:r>
            <a:r>
              <a:rPr sz="1800" u="sng" spc="-75"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підготовка</a:t>
            </a:r>
            <a:r>
              <a:rPr sz="1800" u="sng" spc="-45"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здобувачів</a:t>
            </a:r>
            <a:r>
              <a:rPr sz="1800" u="sng" spc="-30"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вищої</a:t>
            </a:r>
            <a:r>
              <a:rPr sz="1800" u="sng" spc="-70"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освіти,</a:t>
            </a:r>
            <a:r>
              <a:rPr sz="1800" u="sng" spc="-55"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в</a:t>
            </a:r>
            <a:r>
              <a:rPr sz="1800" u="sng" spc="-50"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умовах</a:t>
            </a:r>
            <a:r>
              <a:rPr sz="1800" u="sng" spc="-20" dirty="0">
                <a:solidFill>
                  <a:srgbClr val="0000FF"/>
                </a:solidFill>
                <a:uFill>
                  <a:solidFill>
                    <a:srgbClr val="0000FF"/>
                  </a:solidFill>
                </a:uFill>
                <a:latin typeface="Arial"/>
                <a:cs typeface="Arial"/>
                <a:hlinkClick r:id="rId3"/>
              </a:rPr>
              <a:t> </a:t>
            </a:r>
            <a:r>
              <a:rPr sz="1800" u="sng" dirty="0">
                <a:solidFill>
                  <a:srgbClr val="0000FF"/>
                </a:solidFill>
                <a:uFill>
                  <a:solidFill>
                    <a:srgbClr val="0000FF"/>
                  </a:solidFill>
                </a:uFill>
                <a:latin typeface="Arial"/>
                <a:cs typeface="Arial"/>
                <a:hlinkClick r:id="rId3"/>
              </a:rPr>
              <a:t>воєнного</a:t>
            </a:r>
            <a:r>
              <a:rPr sz="1800" u="sng" spc="-40" dirty="0">
                <a:solidFill>
                  <a:srgbClr val="0000FF"/>
                </a:solidFill>
                <a:uFill>
                  <a:solidFill>
                    <a:srgbClr val="0000FF"/>
                  </a:solidFill>
                </a:uFill>
                <a:latin typeface="Arial"/>
                <a:cs typeface="Arial"/>
                <a:hlinkClick r:id="rId3"/>
              </a:rPr>
              <a:t> </a:t>
            </a:r>
            <a:r>
              <a:rPr sz="1800" u="sng" spc="-10" dirty="0">
                <a:solidFill>
                  <a:srgbClr val="0000FF"/>
                </a:solidFill>
                <a:uFill>
                  <a:solidFill>
                    <a:srgbClr val="0000FF"/>
                  </a:solidFill>
                </a:uFill>
                <a:latin typeface="Arial"/>
                <a:cs typeface="Arial"/>
                <a:hlinkClick r:id="rId3"/>
              </a:rPr>
              <a:t>стану</a:t>
            </a:r>
            <a:endParaRPr sz="1800">
              <a:latin typeface="Arial"/>
              <a:cs typeface="Arial"/>
            </a:endParaRPr>
          </a:p>
          <a:p>
            <a:pPr>
              <a:lnSpc>
                <a:spcPct val="100000"/>
              </a:lnSpc>
              <a:spcBef>
                <a:spcPts val="955"/>
              </a:spcBef>
            </a:pPr>
            <a:endParaRPr sz="1800">
              <a:latin typeface="Arial"/>
              <a:cs typeface="Arial"/>
            </a:endParaRPr>
          </a:p>
          <a:p>
            <a:pPr algn="ctr">
              <a:lnSpc>
                <a:spcPct val="100000"/>
              </a:lnSpc>
            </a:pPr>
            <a:r>
              <a:rPr sz="1800" u="sng" dirty="0">
                <a:solidFill>
                  <a:srgbClr val="0000FF"/>
                </a:solidFill>
                <a:uFill>
                  <a:solidFill>
                    <a:srgbClr val="0000FF"/>
                  </a:solidFill>
                </a:uFill>
                <a:latin typeface="Arial"/>
                <a:cs typeface="Arial"/>
                <a:hlinkClick r:id="rId4"/>
              </a:rPr>
              <a:t>Лист</a:t>
            </a:r>
            <a:r>
              <a:rPr sz="1800" u="sng" spc="-60" dirty="0">
                <a:solidFill>
                  <a:srgbClr val="0000FF"/>
                </a:solidFill>
                <a:uFill>
                  <a:solidFill>
                    <a:srgbClr val="0000FF"/>
                  </a:solidFill>
                </a:uFill>
                <a:latin typeface="Arial"/>
                <a:cs typeface="Arial"/>
                <a:hlinkClick r:id="rId4"/>
              </a:rPr>
              <a:t> </a:t>
            </a:r>
            <a:r>
              <a:rPr sz="1800" u="sng" dirty="0">
                <a:solidFill>
                  <a:srgbClr val="0000FF"/>
                </a:solidFill>
                <a:uFill>
                  <a:solidFill>
                    <a:srgbClr val="0000FF"/>
                  </a:solidFill>
                </a:uFill>
                <a:latin typeface="Arial"/>
                <a:cs typeface="Arial"/>
                <a:hlinkClick r:id="rId4"/>
              </a:rPr>
              <a:t>Національного</a:t>
            </a:r>
            <a:r>
              <a:rPr sz="1800" u="sng" spc="-45" dirty="0">
                <a:solidFill>
                  <a:srgbClr val="0000FF"/>
                </a:solidFill>
                <a:uFill>
                  <a:solidFill>
                    <a:srgbClr val="0000FF"/>
                  </a:solidFill>
                </a:uFill>
                <a:latin typeface="Arial"/>
                <a:cs typeface="Arial"/>
                <a:hlinkClick r:id="rId4"/>
              </a:rPr>
              <a:t> </a:t>
            </a:r>
            <a:r>
              <a:rPr sz="1800" u="sng" dirty="0">
                <a:solidFill>
                  <a:srgbClr val="0000FF"/>
                </a:solidFill>
                <a:uFill>
                  <a:solidFill>
                    <a:srgbClr val="0000FF"/>
                  </a:solidFill>
                </a:uFill>
                <a:latin typeface="Arial"/>
                <a:cs typeface="Arial"/>
                <a:hlinkClick r:id="rId4"/>
              </a:rPr>
              <a:t>агентства</a:t>
            </a:r>
            <a:r>
              <a:rPr sz="1800" u="sng" spc="-55" dirty="0">
                <a:solidFill>
                  <a:srgbClr val="0000FF"/>
                </a:solidFill>
                <a:uFill>
                  <a:solidFill>
                    <a:srgbClr val="0000FF"/>
                  </a:solidFill>
                </a:uFill>
                <a:latin typeface="Arial"/>
                <a:cs typeface="Arial"/>
                <a:hlinkClick r:id="rId4"/>
              </a:rPr>
              <a:t> </a:t>
            </a:r>
            <a:r>
              <a:rPr sz="1800" u="sng" dirty="0">
                <a:solidFill>
                  <a:srgbClr val="0000FF"/>
                </a:solidFill>
                <a:uFill>
                  <a:solidFill>
                    <a:srgbClr val="0000FF"/>
                  </a:solidFill>
                </a:uFill>
                <a:latin typeface="Arial"/>
                <a:cs typeface="Arial"/>
                <a:hlinkClick r:id="rId4"/>
              </a:rPr>
              <a:t>із</a:t>
            </a:r>
            <a:r>
              <a:rPr sz="1800" u="sng" spc="-65" dirty="0">
                <a:solidFill>
                  <a:srgbClr val="0000FF"/>
                </a:solidFill>
                <a:uFill>
                  <a:solidFill>
                    <a:srgbClr val="0000FF"/>
                  </a:solidFill>
                </a:uFill>
                <a:latin typeface="Arial"/>
                <a:cs typeface="Arial"/>
                <a:hlinkClick r:id="rId4"/>
              </a:rPr>
              <a:t> </a:t>
            </a:r>
            <a:r>
              <a:rPr sz="1800" u="sng" dirty="0">
                <a:solidFill>
                  <a:srgbClr val="0000FF"/>
                </a:solidFill>
                <a:uFill>
                  <a:solidFill>
                    <a:srgbClr val="0000FF"/>
                  </a:solidFill>
                </a:uFill>
                <a:latin typeface="Arial"/>
                <a:cs typeface="Arial"/>
                <a:hlinkClick r:id="rId4"/>
              </a:rPr>
              <a:t>забезпечення</a:t>
            </a:r>
            <a:r>
              <a:rPr sz="1800" u="sng" spc="-40" dirty="0">
                <a:solidFill>
                  <a:srgbClr val="0000FF"/>
                </a:solidFill>
                <a:uFill>
                  <a:solidFill>
                    <a:srgbClr val="0000FF"/>
                  </a:solidFill>
                </a:uFill>
                <a:latin typeface="Arial"/>
                <a:cs typeface="Arial"/>
                <a:hlinkClick r:id="rId4"/>
              </a:rPr>
              <a:t> </a:t>
            </a:r>
            <a:r>
              <a:rPr sz="1800" u="sng" dirty="0">
                <a:solidFill>
                  <a:srgbClr val="0000FF"/>
                </a:solidFill>
                <a:uFill>
                  <a:solidFill>
                    <a:srgbClr val="0000FF"/>
                  </a:solidFill>
                </a:uFill>
                <a:latin typeface="Arial"/>
                <a:cs typeface="Arial"/>
                <a:hlinkClick r:id="rId4"/>
              </a:rPr>
              <a:t>якості</a:t>
            </a:r>
            <a:r>
              <a:rPr sz="1800" u="sng" spc="-75" dirty="0">
                <a:solidFill>
                  <a:srgbClr val="0000FF"/>
                </a:solidFill>
                <a:uFill>
                  <a:solidFill>
                    <a:srgbClr val="0000FF"/>
                  </a:solidFill>
                </a:uFill>
                <a:latin typeface="Arial"/>
                <a:cs typeface="Arial"/>
                <a:hlinkClick r:id="rId4"/>
              </a:rPr>
              <a:t> </a:t>
            </a:r>
            <a:r>
              <a:rPr sz="1800" u="sng" dirty="0">
                <a:solidFill>
                  <a:srgbClr val="0000FF"/>
                </a:solidFill>
                <a:uFill>
                  <a:solidFill>
                    <a:srgbClr val="0000FF"/>
                  </a:solidFill>
                </a:uFill>
                <a:latin typeface="Arial"/>
                <a:cs typeface="Arial"/>
                <a:hlinkClick r:id="rId4"/>
              </a:rPr>
              <a:t>вищої</a:t>
            </a:r>
            <a:r>
              <a:rPr sz="1800" u="sng" spc="-55" dirty="0">
                <a:solidFill>
                  <a:srgbClr val="0000FF"/>
                </a:solidFill>
                <a:uFill>
                  <a:solidFill>
                    <a:srgbClr val="0000FF"/>
                  </a:solidFill>
                </a:uFill>
                <a:latin typeface="Arial"/>
                <a:cs typeface="Arial"/>
                <a:hlinkClick r:id="rId4"/>
              </a:rPr>
              <a:t> </a:t>
            </a:r>
            <a:r>
              <a:rPr sz="1800" u="sng" spc="-10" dirty="0">
                <a:solidFill>
                  <a:srgbClr val="0000FF"/>
                </a:solidFill>
                <a:uFill>
                  <a:solidFill>
                    <a:srgbClr val="0000FF"/>
                  </a:solidFill>
                </a:uFill>
                <a:latin typeface="Arial"/>
                <a:cs typeface="Arial"/>
                <a:hlinkClick r:id="rId4"/>
              </a:rPr>
              <a:t>освіти</a:t>
            </a:r>
            <a:endParaRPr sz="1800">
              <a:latin typeface="Arial"/>
              <a:cs typeface="Arial"/>
            </a:endParaRPr>
          </a:p>
          <a:p>
            <a:pPr marL="10795" algn="ctr">
              <a:lnSpc>
                <a:spcPct val="100000"/>
              </a:lnSpc>
              <a:spcBef>
                <a:spcPts val="434"/>
              </a:spcBef>
            </a:pPr>
            <a:r>
              <a:rPr sz="1800" u="sng" dirty="0">
                <a:solidFill>
                  <a:srgbClr val="0000FF"/>
                </a:solidFill>
                <a:uFill>
                  <a:solidFill>
                    <a:srgbClr val="0000FF"/>
                  </a:solidFill>
                </a:uFill>
                <a:latin typeface="Arial"/>
                <a:cs typeface="Arial"/>
                <a:hlinkClick r:id="rId4"/>
              </a:rPr>
              <a:t>№</a:t>
            </a:r>
            <a:r>
              <a:rPr sz="1800" u="sng" spc="-25" dirty="0">
                <a:solidFill>
                  <a:srgbClr val="0000FF"/>
                </a:solidFill>
                <a:uFill>
                  <a:solidFill>
                    <a:srgbClr val="0000FF"/>
                  </a:solidFill>
                </a:uFill>
                <a:latin typeface="Arial"/>
                <a:cs typeface="Arial"/>
                <a:hlinkClick r:id="rId4"/>
              </a:rPr>
              <a:t> </a:t>
            </a:r>
            <a:r>
              <a:rPr sz="1800" u="sng" dirty="0">
                <a:solidFill>
                  <a:srgbClr val="0000FF"/>
                </a:solidFill>
                <a:uFill>
                  <a:solidFill>
                    <a:srgbClr val="0000FF"/>
                  </a:solidFill>
                </a:uFill>
                <a:latin typeface="Arial"/>
                <a:cs typeface="Arial"/>
                <a:hlinkClick r:id="rId4"/>
              </a:rPr>
              <a:t>489</a:t>
            </a:r>
            <a:r>
              <a:rPr sz="1800" u="sng" spc="-10" dirty="0">
                <a:solidFill>
                  <a:srgbClr val="0000FF"/>
                </a:solidFill>
                <a:uFill>
                  <a:solidFill>
                    <a:srgbClr val="0000FF"/>
                  </a:solidFill>
                </a:uFill>
                <a:latin typeface="Arial"/>
                <a:cs typeface="Arial"/>
                <a:hlinkClick r:id="rId4"/>
              </a:rPr>
              <a:t> </a:t>
            </a:r>
            <a:r>
              <a:rPr sz="1800" u="sng" dirty="0">
                <a:solidFill>
                  <a:srgbClr val="0000FF"/>
                </a:solidFill>
                <a:uFill>
                  <a:solidFill>
                    <a:srgbClr val="0000FF"/>
                  </a:solidFill>
                </a:uFill>
                <a:latin typeface="Arial"/>
                <a:cs typeface="Arial"/>
                <a:hlinkClick r:id="rId4"/>
              </a:rPr>
              <a:t>від</a:t>
            </a:r>
            <a:r>
              <a:rPr sz="1800" u="sng" spc="-15" dirty="0">
                <a:solidFill>
                  <a:srgbClr val="0000FF"/>
                </a:solidFill>
                <a:uFill>
                  <a:solidFill>
                    <a:srgbClr val="0000FF"/>
                  </a:solidFill>
                </a:uFill>
                <a:latin typeface="Arial"/>
                <a:cs typeface="Arial"/>
                <a:hlinkClick r:id="rId4"/>
              </a:rPr>
              <a:t> </a:t>
            </a:r>
            <a:r>
              <a:rPr sz="1800" u="sng" spc="-10" dirty="0">
                <a:solidFill>
                  <a:srgbClr val="0000FF"/>
                </a:solidFill>
                <a:uFill>
                  <a:solidFill>
                    <a:srgbClr val="0000FF"/>
                  </a:solidFill>
                </a:uFill>
                <a:latin typeface="Arial"/>
                <a:cs typeface="Arial"/>
                <a:hlinkClick r:id="rId4"/>
              </a:rPr>
              <a:t>13.03.2024</a:t>
            </a:r>
            <a:endParaRPr sz="1800">
              <a:latin typeface="Arial"/>
              <a:cs typeface="Arial"/>
            </a:endParaRPr>
          </a:p>
          <a:p>
            <a:pPr marL="140335" marR="126364" indent="114300">
              <a:lnSpc>
                <a:spcPts val="2590"/>
              </a:lnSpc>
              <a:spcBef>
                <a:spcPts val="105"/>
              </a:spcBef>
            </a:pPr>
            <a:r>
              <a:rPr sz="1800" b="1" dirty="0">
                <a:solidFill>
                  <a:srgbClr val="FF0000"/>
                </a:solidFill>
                <a:latin typeface="Arial"/>
                <a:cs typeface="Arial"/>
              </a:rPr>
              <a:t>Для</a:t>
            </a:r>
            <a:r>
              <a:rPr sz="1800" b="1" spc="-40" dirty="0">
                <a:solidFill>
                  <a:srgbClr val="FF0000"/>
                </a:solidFill>
                <a:latin typeface="Arial"/>
                <a:cs typeface="Arial"/>
              </a:rPr>
              <a:t> </a:t>
            </a:r>
            <a:r>
              <a:rPr sz="1800" b="1" dirty="0">
                <a:solidFill>
                  <a:srgbClr val="FF0000"/>
                </a:solidFill>
                <a:latin typeface="Arial"/>
                <a:cs typeface="Arial"/>
              </a:rPr>
              <a:t>отримання</a:t>
            </a:r>
            <a:r>
              <a:rPr sz="1800" b="1" spc="-10" dirty="0">
                <a:solidFill>
                  <a:srgbClr val="FF0000"/>
                </a:solidFill>
                <a:latin typeface="Arial"/>
                <a:cs typeface="Arial"/>
              </a:rPr>
              <a:t> </a:t>
            </a:r>
            <a:r>
              <a:rPr sz="1800" b="1" dirty="0">
                <a:solidFill>
                  <a:srgbClr val="FF0000"/>
                </a:solidFill>
                <a:latin typeface="Arial"/>
                <a:cs typeface="Arial"/>
              </a:rPr>
              <a:t>умовно</a:t>
            </a:r>
            <a:r>
              <a:rPr sz="1800" b="1" spc="-10" dirty="0">
                <a:solidFill>
                  <a:srgbClr val="FF0000"/>
                </a:solidFill>
                <a:latin typeface="Arial"/>
                <a:cs typeface="Arial"/>
              </a:rPr>
              <a:t> </a:t>
            </a:r>
            <a:r>
              <a:rPr sz="1800" b="1" dirty="0">
                <a:solidFill>
                  <a:srgbClr val="FF0000"/>
                </a:solidFill>
                <a:latin typeface="Arial"/>
                <a:cs typeface="Arial"/>
              </a:rPr>
              <a:t>(відкладеної)</a:t>
            </a:r>
            <a:r>
              <a:rPr sz="1800" b="1" spc="-40" dirty="0">
                <a:solidFill>
                  <a:srgbClr val="FF0000"/>
                </a:solidFill>
                <a:latin typeface="Arial"/>
                <a:cs typeface="Arial"/>
              </a:rPr>
              <a:t> </a:t>
            </a:r>
            <a:r>
              <a:rPr sz="1800" b="1" dirty="0">
                <a:solidFill>
                  <a:srgbClr val="FF0000"/>
                </a:solidFill>
                <a:latin typeface="Arial"/>
                <a:cs typeface="Arial"/>
              </a:rPr>
              <a:t>акредитації</a:t>
            </a:r>
            <a:r>
              <a:rPr sz="1800" b="1" spc="15" dirty="0">
                <a:solidFill>
                  <a:srgbClr val="FF0000"/>
                </a:solidFill>
                <a:latin typeface="Arial"/>
                <a:cs typeface="Arial"/>
              </a:rPr>
              <a:t> </a:t>
            </a:r>
            <a:r>
              <a:rPr sz="1800" b="1" dirty="0">
                <a:solidFill>
                  <a:srgbClr val="FF0000"/>
                </a:solidFill>
                <a:latin typeface="Arial"/>
                <a:cs typeface="Arial"/>
              </a:rPr>
              <a:t>у</a:t>
            </a:r>
            <a:r>
              <a:rPr sz="1800" b="1" spc="-35" dirty="0">
                <a:solidFill>
                  <a:srgbClr val="FF0000"/>
                </a:solidFill>
                <a:latin typeface="Arial"/>
                <a:cs typeface="Arial"/>
              </a:rPr>
              <a:t> </a:t>
            </a:r>
            <a:r>
              <a:rPr sz="1800" b="1" spc="-25" dirty="0">
                <a:solidFill>
                  <a:srgbClr val="FF0000"/>
                </a:solidFill>
                <a:latin typeface="Arial"/>
                <a:cs typeface="Arial"/>
              </a:rPr>
              <a:t>2024-</a:t>
            </a:r>
            <a:r>
              <a:rPr sz="1800" b="1" dirty="0">
                <a:solidFill>
                  <a:srgbClr val="FF0000"/>
                </a:solidFill>
                <a:latin typeface="Arial"/>
                <a:cs typeface="Arial"/>
              </a:rPr>
              <a:t>2025</a:t>
            </a:r>
            <a:r>
              <a:rPr sz="1800" b="1" spc="-25" dirty="0">
                <a:solidFill>
                  <a:srgbClr val="FF0000"/>
                </a:solidFill>
                <a:latin typeface="Arial"/>
                <a:cs typeface="Arial"/>
              </a:rPr>
              <a:t> </a:t>
            </a:r>
            <a:r>
              <a:rPr sz="1800" b="1" spc="-20" dirty="0">
                <a:solidFill>
                  <a:srgbClr val="FF0000"/>
                </a:solidFill>
                <a:latin typeface="Arial"/>
                <a:cs typeface="Arial"/>
              </a:rPr>
              <a:t>році </a:t>
            </a:r>
            <a:r>
              <a:rPr sz="1800" b="1" dirty="0">
                <a:solidFill>
                  <a:srgbClr val="FF0000"/>
                </a:solidFill>
                <a:latin typeface="Arial"/>
                <a:cs typeface="Arial"/>
              </a:rPr>
              <a:t>необхідно</a:t>
            </a:r>
            <a:r>
              <a:rPr sz="1800" b="1" spc="-70" dirty="0">
                <a:solidFill>
                  <a:srgbClr val="FF0000"/>
                </a:solidFill>
                <a:latin typeface="Arial"/>
                <a:cs typeface="Arial"/>
              </a:rPr>
              <a:t> </a:t>
            </a:r>
            <a:r>
              <a:rPr sz="1800" b="1" dirty="0">
                <a:solidFill>
                  <a:srgbClr val="FF0000"/>
                </a:solidFill>
                <a:latin typeface="Arial"/>
                <a:cs typeface="Arial"/>
              </a:rPr>
              <a:t>надати</a:t>
            </a:r>
            <a:r>
              <a:rPr sz="1800" b="1" spc="-20" dirty="0">
                <a:solidFill>
                  <a:srgbClr val="FF0000"/>
                </a:solidFill>
                <a:latin typeface="Arial"/>
                <a:cs typeface="Arial"/>
              </a:rPr>
              <a:t> </a:t>
            </a:r>
            <a:r>
              <a:rPr sz="1800" b="1" dirty="0">
                <a:solidFill>
                  <a:srgbClr val="FF0000"/>
                </a:solidFill>
                <a:latin typeface="Arial"/>
                <a:cs typeface="Arial"/>
              </a:rPr>
              <a:t>лист</a:t>
            </a:r>
            <a:r>
              <a:rPr sz="1800" b="1" spc="-55" dirty="0">
                <a:solidFill>
                  <a:srgbClr val="FF0000"/>
                </a:solidFill>
                <a:latin typeface="Arial"/>
                <a:cs typeface="Arial"/>
              </a:rPr>
              <a:t> </a:t>
            </a:r>
            <a:r>
              <a:rPr sz="1800" b="1" dirty="0">
                <a:solidFill>
                  <a:srgbClr val="FF0000"/>
                </a:solidFill>
                <a:latin typeface="Arial"/>
                <a:cs typeface="Arial"/>
              </a:rPr>
              <a:t>з</a:t>
            </a:r>
            <a:r>
              <a:rPr sz="1800" b="1" spc="380" dirty="0">
                <a:solidFill>
                  <a:srgbClr val="FF0000"/>
                </a:solidFill>
                <a:latin typeface="Arial"/>
                <a:cs typeface="Arial"/>
              </a:rPr>
              <a:t> </a:t>
            </a:r>
            <a:r>
              <a:rPr sz="1800" b="1" dirty="0">
                <a:solidFill>
                  <a:srgbClr val="FF0000"/>
                </a:solidFill>
                <a:latin typeface="Arial"/>
                <a:cs typeface="Arial"/>
              </a:rPr>
              <a:t>обґрунтуванням</a:t>
            </a:r>
            <a:r>
              <a:rPr sz="1800" b="1" spc="-10" dirty="0">
                <a:solidFill>
                  <a:srgbClr val="FF0000"/>
                </a:solidFill>
                <a:latin typeface="Arial"/>
                <a:cs typeface="Arial"/>
              </a:rPr>
              <a:t> </a:t>
            </a:r>
            <a:r>
              <a:rPr sz="1800" b="1" dirty="0">
                <a:solidFill>
                  <a:srgbClr val="FF0000"/>
                </a:solidFill>
                <a:latin typeface="Arial"/>
                <a:cs typeface="Arial"/>
              </a:rPr>
              <a:t>причин</a:t>
            </a:r>
            <a:r>
              <a:rPr sz="1800" b="1" spc="-45" dirty="0">
                <a:solidFill>
                  <a:srgbClr val="FF0000"/>
                </a:solidFill>
                <a:latin typeface="Arial"/>
                <a:cs typeface="Arial"/>
              </a:rPr>
              <a:t> </a:t>
            </a:r>
            <a:r>
              <a:rPr sz="1800" b="1" dirty="0">
                <a:solidFill>
                  <a:srgbClr val="FF0000"/>
                </a:solidFill>
                <a:latin typeface="Arial"/>
                <a:cs typeface="Arial"/>
              </a:rPr>
              <a:t>такого</a:t>
            </a:r>
            <a:r>
              <a:rPr sz="1800" b="1" spc="-30" dirty="0">
                <a:solidFill>
                  <a:srgbClr val="FF0000"/>
                </a:solidFill>
                <a:latin typeface="Arial"/>
                <a:cs typeface="Arial"/>
              </a:rPr>
              <a:t> </a:t>
            </a:r>
            <a:r>
              <a:rPr sz="1800" b="1" spc="-10" dirty="0">
                <a:solidFill>
                  <a:srgbClr val="FF0000"/>
                </a:solidFill>
                <a:latin typeface="Arial"/>
                <a:cs typeface="Arial"/>
              </a:rPr>
              <a:t>звернення</a:t>
            </a:r>
            <a:endParaRPr sz="1800">
              <a:latin typeface="Arial"/>
              <a:cs typeface="Aria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a:p>
        </p:txBody>
      </p:sp>
      <p:sp>
        <p:nvSpPr>
          <p:cNvPr id="3" name="object 3"/>
          <p:cNvSpPr/>
          <p:nvPr/>
        </p:nvSpPr>
        <p:spPr>
          <a:xfrm>
            <a:off x="4572" y="0"/>
            <a:ext cx="9139555" cy="916305"/>
          </a:xfrm>
          <a:custGeom>
            <a:avLst/>
            <a:gdLst/>
            <a:ahLst/>
            <a:cxnLst/>
            <a:rect l="l" t="t" r="r" b="b"/>
            <a:pathLst>
              <a:path w="9139555" h="916305">
                <a:moveTo>
                  <a:pt x="0" y="0"/>
                </a:moveTo>
                <a:lnTo>
                  <a:pt x="0" y="915924"/>
                </a:lnTo>
                <a:lnTo>
                  <a:pt x="9139428" y="915924"/>
                </a:lnTo>
                <a:lnTo>
                  <a:pt x="9139428" y="0"/>
                </a:lnTo>
                <a:lnTo>
                  <a:pt x="0" y="0"/>
                </a:lnTo>
                <a:close/>
              </a:path>
            </a:pathLst>
          </a:custGeom>
          <a:solidFill>
            <a:srgbClr val="FFFFFF"/>
          </a:solidFill>
        </p:spPr>
        <p:txBody>
          <a:bodyPr wrap="square" lIns="0" tIns="0" rIns="0" bIns="0" rtlCol="0"/>
          <a:lstStyle/>
          <a:p>
            <a:endParaRPr/>
          </a:p>
        </p:txBody>
      </p:sp>
      <p:sp>
        <p:nvSpPr>
          <p:cNvPr id="4" name="object 4"/>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5" name="object 5"/>
          <p:cNvSpPr txBox="1"/>
          <p:nvPr/>
        </p:nvSpPr>
        <p:spPr>
          <a:xfrm>
            <a:off x="8662161" y="4672685"/>
            <a:ext cx="224154" cy="239395"/>
          </a:xfrm>
          <a:prstGeom prst="rect">
            <a:avLst/>
          </a:prstGeom>
        </p:spPr>
        <p:txBody>
          <a:bodyPr vert="horz" wrap="square" lIns="0" tIns="12700" rIns="0" bIns="0" rtlCol="0">
            <a:spAutoFit/>
          </a:bodyPr>
          <a:lstStyle/>
          <a:p>
            <a:pPr marL="12700">
              <a:lnSpc>
                <a:spcPct val="100000"/>
              </a:lnSpc>
              <a:spcBef>
                <a:spcPts val="100"/>
              </a:spcBef>
            </a:pPr>
            <a:r>
              <a:rPr sz="1400" i="1" spc="-25" dirty="0">
                <a:solidFill>
                  <a:srgbClr val="1F487C"/>
                </a:solidFill>
                <a:latin typeface="Arial"/>
                <a:cs typeface="Arial"/>
              </a:rPr>
              <a:t>19</a:t>
            </a:r>
            <a:endParaRPr sz="1400">
              <a:latin typeface="Arial"/>
              <a:cs typeface="Arial"/>
            </a:endParaRPr>
          </a:p>
        </p:txBody>
      </p:sp>
      <p:sp>
        <p:nvSpPr>
          <p:cNvPr id="6" name="object 6"/>
          <p:cNvSpPr txBox="1">
            <a:spLocks noGrp="1"/>
          </p:cNvSpPr>
          <p:nvPr>
            <p:ph type="title"/>
          </p:nvPr>
        </p:nvSpPr>
        <p:spPr>
          <a:prstGeom prst="rect">
            <a:avLst/>
          </a:prstGeom>
        </p:spPr>
        <p:txBody>
          <a:bodyPr vert="horz" wrap="square" lIns="0" tIns="184785" rIns="0" bIns="0" rtlCol="0">
            <a:spAutoFit/>
          </a:bodyPr>
          <a:lstStyle/>
          <a:p>
            <a:pPr marL="2586355">
              <a:lnSpc>
                <a:spcPct val="100000"/>
              </a:lnSpc>
              <a:spcBef>
                <a:spcPts val="105"/>
              </a:spcBef>
            </a:pPr>
            <a:r>
              <a:rPr dirty="0"/>
              <a:t>Дякую</a:t>
            </a:r>
            <a:r>
              <a:rPr spc="-15" dirty="0"/>
              <a:t> </a:t>
            </a:r>
            <a:r>
              <a:rPr dirty="0"/>
              <a:t>за </a:t>
            </a:r>
            <a:r>
              <a:rPr spc="-10" dirty="0"/>
              <a:t>увагу!</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FDAA1E3A-0E1E-90BB-12CE-8A1E0E975027}"/>
              </a:ext>
            </a:extLst>
          </p:cNvPr>
          <p:cNvGraphicFramePr>
            <a:graphicFrameLocks noGrp="1"/>
          </p:cNvGraphicFramePr>
          <p:nvPr>
            <p:extLst>
              <p:ext uri="{D42A27DB-BD31-4B8C-83A1-F6EECF244321}">
                <p14:modId xmlns:p14="http://schemas.microsoft.com/office/powerpoint/2010/main" val="569249612"/>
              </p:ext>
            </p:extLst>
          </p:nvPr>
        </p:nvGraphicFramePr>
        <p:xfrm>
          <a:off x="228600" y="588010"/>
          <a:ext cx="8686711" cy="4587240"/>
        </p:xfrm>
        <a:graphic>
          <a:graphicData uri="http://schemas.openxmlformats.org/drawingml/2006/table">
            <a:tbl>
              <a:tblPr>
                <a:tableStyleId>{616DA210-FB5B-4158-B5E0-FEB733F419BA}</a:tableStyleId>
              </a:tblPr>
              <a:tblGrid>
                <a:gridCol w="2819400">
                  <a:extLst>
                    <a:ext uri="{9D8B030D-6E8A-4147-A177-3AD203B41FA5}">
                      <a16:colId xmlns:a16="http://schemas.microsoft.com/office/drawing/2014/main" val="2734390230"/>
                    </a:ext>
                  </a:extLst>
                </a:gridCol>
                <a:gridCol w="3429000">
                  <a:extLst>
                    <a:ext uri="{9D8B030D-6E8A-4147-A177-3AD203B41FA5}">
                      <a16:colId xmlns:a16="http://schemas.microsoft.com/office/drawing/2014/main" val="2547045115"/>
                    </a:ext>
                  </a:extLst>
                </a:gridCol>
                <a:gridCol w="2438311">
                  <a:extLst>
                    <a:ext uri="{9D8B030D-6E8A-4147-A177-3AD203B41FA5}">
                      <a16:colId xmlns:a16="http://schemas.microsoft.com/office/drawing/2014/main" val="1396217406"/>
                    </a:ext>
                  </a:extLst>
                </a:gridCol>
              </a:tblGrid>
              <a:tr h="323342">
                <a:tc>
                  <a:txBody>
                    <a:bodyPr/>
                    <a:lstStyle/>
                    <a:p>
                      <a:r>
                        <a:rPr lang="uk-UA" sz="1200">
                          <a:effectLst/>
                        </a:rPr>
                        <a:t>1.2. </a:t>
                      </a:r>
                      <a:r>
                        <a:rPr lang="uk-UA" sz="1200">
                          <a:effectLst/>
                          <a:highlight>
                            <a:srgbClr val="FFFFFF"/>
                          </a:highlight>
                        </a:rPr>
                        <a:t>Цілі освітньої програми та програмні результати навчання визначаються з урахуванням позицій та потреб заінтересованих сторін.</a:t>
                      </a:r>
                      <a:endParaRPr lang="uk-UA" sz="1100">
                        <a:effectLst/>
                        <a:latin typeface="Times New Roman" panose="02020603050405020304" pitchFamily="18" charset="0"/>
                        <a:ea typeface="Times New Roman" panose="02020603050405020304" pitchFamily="18" charset="0"/>
                      </a:endParaRPr>
                    </a:p>
                  </a:txBody>
                  <a:tcPr marL="32398" marR="32398" marT="0" marB="0"/>
                </a:tc>
                <a:tc>
                  <a:txBody>
                    <a:bodyPr/>
                    <a:lstStyle/>
                    <a:p>
                      <a:r>
                        <a:rPr lang="uk-UA" sz="1200">
                          <a:effectLst/>
                        </a:rPr>
                        <a:t> </a:t>
                      </a:r>
                      <a:endParaRPr lang="uk-UA" sz="1100">
                        <a:effectLst/>
                        <a:latin typeface="Times New Roman" panose="02020603050405020304" pitchFamily="18" charset="0"/>
                        <a:ea typeface="Times New Roman" panose="02020603050405020304" pitchFamily="18" charset="0"/>
                      </a:endParaRPr>
                    </a:p>
                  </a:txBody>
                  <a:tcPr marL="32398" marR="32398" marT="0" marB="0"/>
                </a:tc>
                <a:tc>
                  <a:txBody>
                    <a:bodyPr/>
                    <a:lstStyle/>
                    <a:p>
                      <a:r>
                        <a:rPr lang="uk-UA" sz="1200">
                          <a:effectLst/>
                        </a:rPr>
                        <a:t>Освітня програма  </a:t>
                      </a:r>
                      <a:endParaRPr lang="uk-UA" sz="1100">
                        <a:effectLst/>
                      </a:endParaRPr>
                    </a:p>
                    <a:p>
                      <a:r>
                        <a:rPr lang="uk-UA" sz="1200">
                          <a:effectLst/>
                        </a:rPr>
                        <a:t> </a:t>
                      </a:r>
                      <a:endParaRPr lang="uk-UA" sz="1100">
                        <a:effectLst/>
                      </a:endParaRPr>
                    </a:p>
                    <a:p>
                      <a:r>
                        <a:rPr lang="uk-UA" sz="1200">
                          <a:effectLst/>
                        </a:rPr>
                        <a:t>Документи ЗВО, які регулюють питання розробки, перегляду освітніх програм</a:t>
                      </a:r>
                      <a:endParaRPr lang="uk-UA" sz="1100">
                        <a:effectLst/>
                      </a:endParaRPr>
                    </a:p>
                    <a:p>
                      <a:r>
                        <a:rPr lang="uk-UA" sz="1200">
                          <a:effectLst/>
                        </a:rPr>
                        <a:t> </a:t>
                      </a:r>
                      <a:endParaRPr lang="uk-UA" sz="1100">
                        <a:effectLst/>
                        <a:latin typeface="Times New Roman" panose="02020603050405020304" pitchFamily="18" charset="0"/>
                        <a:ea typeface="Times New Roman" panose="02020603050405020304" pitchFamily="18" charset="0"/>
                      </a:endParaRPr>
                    </a:p>
                  </a:txBody>
                  <a:tcPr marL="32398" marR="32398" marT="0" marB="0"/>
                </a:tc>
                <a:extLst>
                  <a:ext uri="{0D108BD9-81ED-4DB2-BD59-A6C34878D82A}">
                    <a16:rowId xmlns:a16="http://schemas.microsoft.com/office/drawing/2014/main" val="3496283515"/>
                  </a:ext>
                </a:extLst>
              </a:tr>
              <a:tr h="1419860">
                <a:tc>
                  <a:txBody>
                    <a:bodyPr/>
                    <a:lstStyle/>
                    <a:p>
                      <a:endParaRPr lang="uk-UA" sz="1200">
                        <a:effectLst/>
                        <a:highlight>
                          <a:srgbClr val="FFFFFF"/>
                        </a:highlight>
                      </a:endParaRPr>
                    </a:p>
                    <a:p>
                      <a:r>
                        <a:rPr lang="uk-UA" sz="1200">
                          <a:effectLst/>
                          <a:highlight>
                            <a:srgbClr val="FFFFFF"/>
                          </a:highlight>
                        </a:rPr>
                        <a:t>1.3. Цілі освітньої програми та програмні результати навчання визначаються з урахуванням тенденцій розвитку спеціальності, ринку праці, галузевого та регіонального контексту, а також досвіду аналогічних вітчизняних та іноземних освітніх програм.</a:t>
                      </a:r>
                      <a:endParaRPr lang="uk-UA" sz="1100">
                        <a:effectLst/>
                        <a:latin typeface="Times New Roman" panose="02020603050405020304" pitchFamily="18" charset="0"/>
                        <a:ea typeface="Times New Roman" panose="02020603050405020304" pitchFamily="18" charset="0"/>
                      </a:endParaRPr>
                    </a:p>
                  </a:txBody>
                  <a:tcPr marL="32398" marR="32398" marT="0" marB="0"/>
                </a:tc>
                <a:tc>
                  <a:txBody>
                    <a:bodyPr/>
                    <a:lstStyle/>
                    <a:p>
                      <a:r>
                        <a:rPr lang="uk-UA" sz="1200">
                          <a:effectLst/>
                        </a:rPr>
                        <a:t> </a:t>
                      </a:r>
                      <a:endParaRPr lang="uk-UA" sz="1100">
                        <a:effectLst/>
                        <a:latin typeface="Times New Roman" panose="02020603050405020304" pitchFamily="18" charset="0"/>
                        <a:ea typeface="Times New Roman" panose="02020603050405020304" pitchFamily="18" charset="0"/>
                      </a:endParaRPr>
                    </a:p>
                  </a:txBody>
                  <a:tcPr marL="32398" marR="32398" marT="0" marB="0"/>
                </a:tc>
                <a:tc>
                  <a:txBody>
                    <a:bodyPr/>
                    <a:lstStyle/>
                    <a:p>
                      <a:r>
                        <a:rPr lang="uk-UA" sz="1200">
                          <a:effectLst/>
                        </a:rPr>
                        <a:t>Освітня програма</a:t>
                      </a:r>
                      <a:endParaRPr lang="uk-UA" sz="1100">
                        <a:effectLst/>
                      </a:endParaRPr>
                    </a:p>
                    <a:p>
                      <a:r>
                        <a:rPr lang="uk-UA" sz="1200">
                          <a:effectLst/>
                        </a:rPr>
                        <a:t> </a:t>
                      </a:r>
                      <a:endParaRPr lang="uk-UA" sz="1100">
                        <a:effectLst/>
                      </a:endParaRPr>
                    </a:p>
                    <a:p>
                      <a:r>
                        <a:rPr lang="uk-UA" sz="1200">
                          <a:effectLst/>
                        </a:rPr>
                        <a:t>Документи ЗВО, які регулюють питання розробки, перегляду освітніх програм</a:t>
                      </a:r>
                      <a:endParaRPr lang="uk-UA" sz="1100">
                        <a:effectLst/>
                      </a:endParaRPr>
                    </a:p>
                    <a:p>
                      <a:r>
                        <a:rPr lang="uk-UA" sz="1200">
                          <a:effectLst/>
                        </a:rPr>
                        <a:t> </a:t>
                      </a:r>
                      <a:endParaRPr lang="uk-UA" sz="1100">
                        <a:effectLst/>
                        <a:latin typeface="Times New Roman" panose="02020603050405020304" pitchFamily="18" charset="0"/>
                        <a:ea typeface="Times New Roman" panose="02020603050405020304" pitchFamily="18" charset="0"/>
                      </a:endParaRPr>
                    </a:p>
                  </a:txBody>
                  <a:tcPr marL="32398" marR="32398" marT="0" marB="0"/>
                </a:tc>
                <a:extLst>
                  <a:ext uri="{0D108BD9-81ED-4DB2-BD59-A6C34878D82A}">
                    <a16:rowId xmlns:a16="http://schemas.microsoft.com/office/drawing/2014/main" val="940365112"/>
                  </a:ext>
                </a:extLst>
              </a:tr>
              <a:tr h="2026920">
                <a:tc>
                  <a:txBody>
                    <a:bodyPr/>
                    <a:lstStyle/>
                    <a:p>
                      <a:endParaRPr lang="uk-UA" sz="1200">
                        <a:effectLst/>
                        <a:highlight>
                          <a:srgbClr val="FFFFFF"/>
                        </a:highlight>
                      </a:endParaRPr>
                    </a:p>
                    <a:p>
                      <a:r>
                        <a:rPr lang="uk-UA" sz="1200">
                          <a:effectLst/>
                          <a:highlight>
                            <a:srgbClr val="FFFFFF"/>
                          </a:highlight>
                        </a:rPr>
                        <a:t>1.4. Освітня програма дає можливість досягти результатів навчання, визначених стандартом вищої освіти за відповідною спеціальністю та рівнем вищої освіти (за наявності).</a:t>
                      </a:r>
                      <a:endParaRPr lang="uk-UA" sz="1100">
                        <a:effectLst/>
                        <a:latin typeface="Times New Roman" panose="02020603050405020304" pitchFamily="18" charset="0"/>
                        <a:ea typeface="Times New Roman" panose="02020603050405020304" pitchFamily="18" charset="0"/>
                      </a:endParaRPr>
                    </a:p>
                  </a:txBody>
                  <a:tcPr marL="32398" marR="32398" marT="0" marB="0"/>
                </a:tc>
                <a:tc>
                  <a:txBody>
                    <a:bodyPr/>
                    <a:lstStyle/>
                    <a:p>
                      <a:r>
                        <a:rPr lang="uk-UA" sz="1200">
                          <a:effectLst/>
                        </a:rPr>
                        <a:t>Стандарт вищої освіти за спеціальністю відповідного рівня вищої освіти </a:t>
                      </a:r>
                      <a:r>
                        <a:rPr lang="uk-UA" sz="1200" u="sng">
                          <a:effectLst/>
                          <a:hlinkClick r:id="rId2"/>
                        </a:rPr>
                        <a:t>https://mon.gov.ua/ua/osvita/visha-osvita/naukovo-metodichna-rada-ministerstva-osviti-i-nauki-ukrayini/zatverdzheni-standarti-vishoyi-osviti</a:t>
                      </a:r>
                      <a:endParaRPr lang="uk-UA" sz="1100">
                        <a:effectLst/>
                      </a:endParaRPr>
                    </a:p>
                    <a:p>
                      <a:r>
                        <a:rPr lang="uk-UA" sz="1200">
                          <a:effectLst/>
                        </a:rPr>
                        <a:t> </a:t>
                      </a:r>
                      <a:endParaRPr lang="uk-UA" sz="1100">
                        <a:effectLst/>
                      </a:endParaRPr>
                    </a:p>
                    <a:p>
                      <a:r>
                        <a:rPr lang="uk-UA" sz="1200">
                          <a:effectLst/>
                        </a:rPr>
                        <a:t>Постанова КМУ від 23.11.2011 «</a:t>
                      </a:r>
                      <a:r>
                        <a:rPr lang="uk-UA" sz="1200">
                          <a:effectLst/>
                          <a:highlight>
                            <a:srgbClr val="FFFFFF"/>
                          </a:highlight>
                        </a:rPr>
                        <a:t>Про затвердження Національної рамки кваліфікацій» </a:t>
                      </a:r>
                      <a:r>
                        <a:rPr lang="uk-UA" sz="1200" u="sng">
                          <a:effectLst/>
                          <a:hlinkClick r:id="rId3"/>
                        </a:rPr>
                        <a:t>https://zakon.rada.gov.ua/laws/show/1341-2011-%D0%BF#Text</a:t>
                      </a:r>
                      <a:endParaRPr lang="uk-UA" sz="1100">
                        <a:effectLst/>
                      </a:endParaRPr>
                    </a:p>
                    <a:p>
                      <a:r>
                        <a:rPr lang="uk-UA" sz="1200">
                          <a:effectLst/>
                        </a:rPr>
                        <a:t> </a:t>
                      </a:r>
                      <a:endParaRPr lang="uk-UA" sz="1100">
                        <a:effectLst/>
                        <a:latin typeface="Times New Roman" panose="02020603050405020304" pitchFamily="18" charset="0"/>
                        <a:ea typeface="Times New Roman" panose="02020603050405020304" pitchFamily="18" charset="0"/>
                      </a:endParaRPr>
                    </a:p>
                  </a:txBody>
                  <a:tcPr marL="32398" marR="32398" marT="0" marB="0"/>
                </a:tc>
                <a:tc>
                  <a:txBody>
                    <a:bodyPr/>
                    <a:lstStyle/>
                    <a:p>
                      <a:r>
                        <a:rPr lang="uk-UA" sz="1200">
                          <a:effectLst/>
                        </a:rPr>
                        <a:t>Освітня програма</a:t>
                      </a:r>
                      <a:endParaRPr lang="uk-UA" sz="1100">
                        <a:effectLst/>
                        <a:latin typeface="Times New Roman" panose="02020603050405020304" pitchFamily="18" charset="0"/>
                        <a:ea typeface="Times New Roman" panose="02020603050405020304" pitchFamily="18" charset="0"/>
                      </a:endParaRPr>
                    </a:p>
                  </a:txBody>
                  <a:tcPr marL="32398" marR="32398" marT="0" marB="0"/>
                </a:tc>
                <a:extLst>
                  <a:ext uri="{0D108BD9-81ED-4DB2-BD59-A6C34878D82A}">
                    <a16:rowId xmlns:a16="http://schemas.microsoft.com/office/drawing/2014/main" val="3421363691"/>
                  </a:ext>
                </a:extLst>
              </a:tr>
            </a:tbl>
          </a:graphicData>
        </a:graphic>
      </p:graphicFrame>
    </p:spTree>
    <p:extLst>
      <p:ext uri="{BB962C8B-B14F-4D97-AF65-F5344CB8AC3E}">
        <p14:creationId xmlns:p14="http://schemas.microsoft.com/office/powerpoint/2010/main" val="829352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42342F0D-F9E2-B83B-D8A4-3ECABD07E413}"/>
              </a:ext>
            </a:extLst>
          </p:cNvPr>
          <p:cNvGraphicFramePr>
            <a:graphicFrameLocks noGrp="1"/>
          </p:cNvGraphicFramePr>
          <p:nvPr>
            <p:extLst>
              <p:ext uri="{D42A27DB-BD31-4B8C-83A1-F6EECF244321}">
                <p14:modId xmlns:p14="http://schemas.microsoft.com/office/powerpoint/2010/main" val="285904195"/>
              </p:ext>
            </p:extLst>
          </p:nvPr>
        </p:nvGraphicFramePr>
        <p:xfrm>
          <a:off x="152400" y="413564"/>
          <a:ext cx="8839200" cy="4693920"/>
        </p:xfrm>
        <a:graphic>
          <a:graphicData uri="http://schemas.openxmlformats.org/drawingml/2006/table">
            <a:tbl>
              <a:tblPr>
                <a:tableStyleId>{616DA210-FB5B-4158-B5E0-FEB733F419BA}</a:tableStyleId>
              </a:tblPr>
              <a:tblGrid>
                <a:gridCol w="2399736">
                  <a:extLst>
                    <a:ext uri="{9D8B030D-6E8A-4147-A177-3AD203B41FA5}">
                      <a16:colId xmlns:a16="http://schemas.microsoft.com/office/drawing/2014/main" val="2107077335"/>
                    </a:ext>
                  </a:extLst>
                </a:gridCol>
                <a:gridCol w="4534464">
                  <a:extLst>
                    <a:ext uri="{9D8B030D-6E8A-4147-A177-3AD203B41FA5}">
                      <a16:colId xmlns:a16="http://schemas.microsoft.com/office/drawing/2014/main" val="365379252"/>
                    </a:ext>
                  </a:extLst>
                </a:gridCol>
                <a:gridCol w="1905000">
                  <a:extLst>
                    <a:ext uri="{9D8B030D-6E8A-4147-A177-3AD203B41FA5}">
                      <a16:colId xmlns:a16="http://schemas.microsoft.com/office/drawing/2014/main" val="1513679017"/>
                    </a:ext>
                  </a:extLst>
                </a:gridCol>
              </a:tblGrid>
              <a:tr h="205871">
                <a:tc gridSpan="3">
                  <a:txBody>
                    <a:bodyPr/>
                    <a:lstStyle/>
                    <a:p>
                      <a:pPr algn="ctr"/>
                      <a:r>
                        <a:rPr lang="uk-UA" sz="1400" b="1">
                          <a:effectLst/>
                        </a:rPr>
                        <a:t>Критерій 2. </a:t>
                      </a:r>
                      <a:r>
                        <a:rPr lang="uk-UA" sz="1400" b="1">
                          <a:effectLst/>
                          <a:highlight>
                            <a:srgbClr val="FFFFFF"/>
                          </a:highlight>
                        </a:rPr>
                        <a:t>Структура та зміст освітньої програми</a:t>
                      </a:r>
                      <a:endParaRPr lang="uk-UA" sz="1400" b="1">
                        <a:effectLst/>
                        <a:latin typeface="Times New Roman" panose="02020603050405020304" pitchFamily="18" charset="0"/>
                        <a:ea typeface="Times New Roman" panose="02020603050405020304" pitchFamily="18" charset="0"/>
                      </a:endParaRPr>
                    </a:p>
                  </a:txBody>
                  <a:tcPr marL="26194" marR="26194" marT="0" marB="0"/>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2507951676"/>
                  </a:ext>
                </a:extLst>
              </a:tr>
              <a:tr h="2676320">
                <a:tc>
                  <a:txBody>
                    <a:bodyPr/>
                    <a:lstStyle/>
                    <a:p>
                      <a:r>
                        <a:rPr lang="uk-UA" sz="1400">
                          <a:effectLst/>
                          <a:highlight>
                            <a:srgbClr val="FFFFFF"/>
                          </a:highlight>
                        </a:rPr>
                        <a:t>2.1. Обсяг освітньої програми та окремих освітніх компонентів (у кредитах Європейської кредитної трансферно-накопичувальної системи) відповідає вимогам законодавства щодо навчального навантаження для відповідного рівня вищої освіти та відповідного стандарту вищої освіти (за наявності)</a:t>
                      </a:r>
                      <a:endParaRPr lang="uk-UA" sz="1400">
                        <a:effectLst/>
                        <a:latin typeface="Times New Roman" panose="02020603050405020304" pitchFamily="18" charset="0"/>
                        <a:ea typeface="Times New Roman" panose="02020603050405020304" pitchFamily="18" charset="0"/>
                      </a:endParaRPr>
                    </a:p>
                  </a:txBody>
                  <a:tcPr marL="26194" marR="26194" marT="0" marB="0"/>
                </a:tc>
                <a:tc>
                  <a:txBody>
                    <a:bodyPr/>
                    <a:lstStyle/>
                    <a:p>
                      <a:r>
                        <a:rPr lang="uk-UA" sz="1400">
                          <a:effectLst/>
                        </a:rPr>
                        <a:t>Стаття 5 ЗУ «Про вищу освіту»</a:t>
                      </a:r>
                    </a:p>
                    <a:p>
                      <a:r>
                        <a:rPr lang="uk-UA" sz="1400" u="sng">
                          <a:effectLst/>
                          <a:hlinkClick r:id="rId2"/>
                        </a:rPr>
                        <a:t>https://zakon.rada.gov.ua/laws/show/1556-18</a:t>
                      </a:r>
                      <a:r>
                        <a:rPr lang="uk-UA" sz="1400" u="sng">
                          <a:effectLst/>
                        </a:rPr>
                        <a:t>;</a:t>
                      </a:r>
                      <a:endParaRPr lang="uk-UA" sz="1400">
                        <a:effectLst/>
                      </a:endParaRPr>
                    </a:p>
                    <a:p>
                      <a:r>
                        <a:rPr lang="uk-UA" sz="1400">
                          <a:effectLst/>
                        </a:rPr>
                        <a:t>Стандарт вищої освіти за спеціальністю відповідного рівня вищої освіти </a:t>
                      </a:r>
                      <a:r>
                        <a:rPr lang="uk-UA" sz="1400" u="sng">
                          <a:effectLst/>
                          <a:hlinkClick r:id="rId3"/>
                        </a:rPr>
                        <a:t>https://mon.gov.ua/ua/osvita/visha-osvita/naukovo-metodichna-rada-ministerstva-osviti-i-nauki-ukrayini/zatverdzheni-standarti-vishoyi-osviti</a:t>
                      </a:r>
                      <a:r>
                        <a:rPr lang="uk-UA" sz="1400" u="sng">
                          <a:effectLst/>
                        </a:rPr>
                        <a:t>;</a:t>
                      </a:r>
                      <a:endParaRPr lang="uk-UA" sz="1400">
                        <a:effectLst/>
                      </a:endParaRPr>
                    </a:p>
                    <a:p>
                      <a:r>
                        <a:rPr lang="uk-UA" sz="1400">
                          <a:effectLst/>
                        </a:rPr>
                        <a:t> (для PhD) п.21 Порядку підготовки здобувачів освіти ступеня доктора філософії та доктора наук у ЗВО (наукових установах) (затв. Постановою КМУ від 23.03.2016 №26 </a:t>
                      </a:r>
                      <a:r>
                        <a:rPr lang="ru-RU" sz="1400"/>
                        <a:t>(в редакції постанови Кабінету Міністрів України </a:t>
                      </a:r>
                      <a:r>
                        <a:rPr lang="ru-RU" sz="1400">
                          <a:hlinkClick r:id="rId4"/>
                        </a:rPr>
                        <a:t>від 19 травня 2023 р. № 502</a:t>
                      </a:r>
                      <a:r>
                        <a:rPr lang="ru-RU" sz="1400"/>
                        <a:t>)</a:t>
                      </a:r>
                      <a:r>
                        <a:rPr lang="uk-UA" sz="1400">
                          <a:effectLst/>
                        </a:rPr>
                        <a:t>)</a:t>
                      </a:r>
                      <a:r>
                        <a:rPr lang="fr-FR" sz="1400">
                          <a:effectLst/>
                        </a:rPr>
                        <a:t> </a:t>
                      </a:r>
                      <a:r>
                        <a:rPr lang="fr-FR" sz="1400">
                          <a:effectLst/>
                          <a:hlinkClick r:id="rId5"/>
                        </a:rPr>
                        <a:t>https://zakon.rada.gov.ua/laws/show/261-2016-%D0%BF#Text</a:t>
                      </a:r>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26194" marR="26194" marT="0" marB="0"/>
                </a:tc>
                <a:tc>
                  <a:txBody>
                    <a:bodyPr/>
                    <a:lstStyle/>
                    <a:p>
                      <a:r>
                        <a:rPr lang="uk-UA" sz="1400">
                          <a:effectLst/>
                        </a:rPr>
                        <a:t>Освітня програма та навчальний план</a:t>
                      </a:r>
                      <a:endParaRPr lang="uk-UA" sz="1400">
                        <a:effectLst/>
                        <a:latin typeface="Times New Roman" panose="02020603050405020304" pitchFamily="18" charset="0"/>
                        <a:ea typeface="Times New Roman" panose="02020603050405020304" pitchFamily="18" charset="0"/>
                      </a:endParaRPr>
                    </a:p>
                  </a:txBody>
                  <a:tcPr marL="26194" marR="26194" marT="0" marB="0"/>
                </a:tc>
                <a:extLst>
                  <a:ext uri="{0D108BD9-81ED-4DB2-BD59-A6C34878D82A}">
                    <a16:rowId xmlns:a16="http://schemas.microsoft.com/office/drawing/2014/main" val="1825331140"/>
                  </a:ext>
                </a:extLst>
              </a:tr>
              <a:tr h="1700933">
                <a:tc>
                  <a:txBody>
                    <a:bodyPr/>
                    <a:lstStyle/>
                    <a:p>
                      <a:r>
                        <a:rPr lang="uk-UA" sz="1400">
                          <a:effectLst/>
                          <a:highlight>
                            <a:srgbClr val="FFFFFF"/>
                          </a:highlight>
                        </a:rPr>
                        <a:t>2.2. Зміст ОП має чітку структуру; освітні компоненти, включені до ОП, становлять логічну взаємопов’язану систему та в сукупності дають можливість досягти заявлених цілей та ПРН.</a:t>
                      </a:r>
                      <a:endParaRPr lang="uk-UA" sz="1400">
                        <a:effectLst/>
                        <a:latin typeface="Times New Roman" panose="02020603050405020304" pitchFamily="18" charset="0"/>
                        <a:ea typeface="Times New Roman" panose="02020603050405020304" pitchFamily="18" charset="0"/>
                      </a:endParaRPr>
                    </a:p>
                  </a:txBody>
                  <a:tcPr marL="26194" marR="26194" marT="0" marB="0"/>
                </a:tc>
                <a:tc>
                  <a:txBody>
                    <a:bodyPr/>
                    <a:lstStyle/>
                    <a:p>
                      <a:r>
                        <a:rPr lang="uk-UA" sz="1400">
                          <a:effectLst/>
                        </a:rPr>
                        <a:t>Ст.33 ЗУ «Про освіту», Ст. 9  ЗУ «Про вищу освіту»</a:t>
                      </a:r>
                    </a:p>
                    <a:p>
                      <a:r>
                        <a:rPr lang="uk-UA" sz="1400">
                          <a:effectLst/>
                        </a:rPr>
                        <a:t> Лист від 11.03.2015 №1/9-120 «Про організацію вивчення гуманітарних дисциплін» </a:t>
                      </a:r>
                      <a:r>
                        <a:rPr lang="uk-UA" sz="1400" u="sng">
                          <a:effectLst/>
                          <a:hlinkClick r:id="rId6"/>
                        </a:rPr>
                        <a:t>https://zakon.rada.gov.ua/rada/show/v-120729-15#Text</a:t>
                      </a:r>
                      <a:endParaRPr lang="uk-UA" sz="1400">
                        <a:effectLst/>
                      </a:endParaRPr>
                    </a:p>
                    <a:p>
                      <a:r>
                        <a:rPr lang="uk-UA" sz="1400">
                          <a:effectLst/>
                        </a:rPr>
                        <a:t> Лист МОН від 25.09.2015 р. №1/9-454 «Щодо організації фізичного виховання у вищих навчальних закладах» </a:t>
                      </a:r>
                      <a:r>
                        <a:rPr lang="uk-UA" sz="1400" u="sng">
                          <a:effectLst/>
                          <a:hlinkClick r:id="rId7"/>
                        </a:rPr>
                        <a:t>https://zakon.rada.gov.ua/rada/show/v-454729-15#Text</a:t>
                      </a:r>
                      <a:endParaRPr lang="uk-UA" sz="1400">
                        <a:effectLst/>
                      </a:endParaRPr>
                    </a:p>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26194" marR="26194" marT="0" marB="0"/>
                </a:tc>
                <a:tc>
                  <a:txBody>
                    <a:bodyPr/>
                    <a:lstStyle/>
                    <a:p>
                      <a:r>
                        <a:rPr lang="uk-UA" sz="1400">
                          <a:effectLst/>
                        </a:rPr>
                        <a:t>Освітня програма</a:t>
                      </a:r>
                    </a:p>
                    <a:p>
                      <a:r>
                        <a:rPr lang="uk-UA" sz="1400">
                          <a:effectLst/>
                        </a:rPr>
                        <a:t> </a:t>
                      </a:r>
                    </a:p>
                    <a:p>
                      <a:r>
                        <a:rPr lang="uk-UA" sz="1400">
                          <a:effectLst/>
                        </a:rPr>
                        <a:t>Документи ЗВО, в яких висвітлено вимоги до змісту освітніх програм   </a:t>
                      </a:r>
                      <a:endParaRPr lang="uk-UA" sz="1400">
                        <a:effectLst/>
                        <a:latin typeface="Times New Roman" panose="02020603050405020304" pitchFamily="18" charset="0"/>
                        <a:ea typeface="Times New Roman" panose="02020603050405020304" pitchFamily="18" charset="0"/>
                      </a:endParaRPr>
                    </a:p>
                  </a:txBody>
                  <a:tcPr marL="26194" marR="26194" marT="0" marB="0"/>
                </a:tc>
                <a:extLst>
                  <a:ext uri="{0D108BD9-81ED-4DB2-BD59-A6C34878D82A}">
                    <a16:rowId xmlns:a16="http://schemas.microsoft.com/office/drawing/2014/main" val="3188892964"/>
                  </a:ext>
                </a:extLst>
              </a:tr>
            </a:tbl>
          </a:graphicData>
        </a:graphic>
      </p:graphicFrame>
    </p:spTree>
    <p:extLst>
      <p:ext uri="{BB962C8B-B14F-4D97-AF65-F5344CB8AC3E}">
        <p14:creationId xmlns:p14="http://schemas.microsoft.com/office/powerpoint/2010/main" val="2105396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41D77CC9-764B-A579-B32D-8383B2E5B60B}"/>
              </a:ext>
            </a:extLst>
          </p:cNvPr>
          <p:cNvGraphicFramePr>
            <a:graphicFrameLocks noGrp="1"/>
          </p:cNvGraphicFramePr>
          <p:nvPr>
            <p:extLst>
              <p:ext uri="{D42A27DB-BD31-4B8C-83A1-F6EECF244321}">
                <p14:modId xmlns:p14="http://schemas.microsoft.com/office/powerpoint/2010/main" val="1558052374"/>
              </p:ext>
            </p:extLst>
          </p:nvPr>
        </p:nvGraphicFramePr>
        <p:xfrm>
          <a:off x="88810" y="514350"/>
          <a:ext cx="9055190" cy="4754880"/>
        </p:xfrm>
        <a:graphic>
          <a:graphicData uri="http://schemas.openxmlformats.org/drawingml/2006/table">
            <a:tbl>
              <a:tblPr>
                <a:tableStyleId>{616DA210-FB5B-4158-B5E0-FEB733F419BA}</a:tableStyleId>
              </a:tblPr>
              <a:tblGrid>
                <a:gridCol w="2044790">
                  <a:extLst>
                    <a:ext uri="{9D8B030D-6E8A-4147-A177-3AD203B41FA5}">
                      <a16:colId xmlns:a16="http://schemas.microsoft.com/office/drawing/2014/main" val="2447672981"/>
                    </a:ext>
                  </a:extLst>
                </a:gridCol>
                <a:gridCol w="3581400">
                  <a:extLst>
                    <a:ext uri="{9D8B030D-6E8A-4147-A177-3AD203B41FA5}">
                      <a16:colId xmlns:a16="http://schemas.microsoft.com/office/drawing/2014/main" val="3321581613"/>
                    </a:ext>
                  </a:extLst>
                </a:gridCol>
                <a:gridCol w="3429000">
                  <a:extLst>
                    <a:ext uri="{9D8B030D-6E8A-4147-A177-3AD203B41FA5}">
                      <a16:colId xmlns:a16="http://schemas.microsoft.com/office/drawing/2014/main" val="2167118491"/>
                    </a:ext>
                  </a:extLst>
                </a:gridCol>
              </a:tblGrid>
              <a:tr h="1600200">
                <a:tc>
                  <a:txBody>
                    <a:bodyPr/>
                    <a:lstStyle/>
                    <a:p>
                      <a:r>
                        <a:rPr lang="uk-UA" sz="1200">
                          <a:effectLst/>
                        </a:rPr>
                        <a:t>2.3 </a:t>
                      </a:r>
                      <a:r>
                        <a:rPr lang="uk-UA" sz="1200">
                          <a:effectLst/>
                          <a:highlight>
                            <a:srgbClr val="FFFFFF"/>
                          </a:highlight>
                        </a:rPr>
                        <a:t>Зміст освітньої програми відповідає предметній області визначеної для неї спеціальності (спеціальностям, якщо освітня програма є міждисциплінарною).</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Стандарт ВО за спеціальністю відповідного рівня вищої освіти </a:t>
                      </a:r>
                      <a:r>
                        <a:rPr lang="uk-UA" sz="1200" u="sng">
                          <a:effectLst/>
                          <a:hlinkClick r:id="rId2"/>
                        </a:rPr>
                        <a:t>https://mon.gov.ua/ua/osvita/visha-osvita/naukovo-metodichna-rada-ministerstva-osviti-i-nauki-ukrayini/zatverdzheni-standarti-vishoyi-osviti</a:t>
                      </a:r>
                      <a:endParaRPr lang="uk-UA" sz="1200">
                        <a:effectLst/>
                      </a:endParaRPr>
                    </a:p>
                    <a:p>
                      <a:r>
                        <a:rPr lang="uk-UA" sz="1200">
                          <a:effectLst/>
                        </a:rPr>
                        <a:t> </a:t>
                      </a:r>
                    </a:p>
                    <a:p>
                      <a:r>
                        <a:rPr lang="uk-UA" sz="1200">
                          <a:effectLst/>
                        </a:rPr>
                        <a:t>Наказ МОН від 01.02.2021 №128 «</a:t>
                      </a:r>
                      <a:r>
                        <a:rPr lang="uk-UA" sz="1200">
                          <a:effectLst/>
                          <a:highlight>
                            <a:srgbClr val="FFFFFF"/>
                          </a:highlight>
                        </a:rPr>
                        <a:t>Про затвердження Вимог до міждисциплінарних освітніх (наукових) програм</a:t>
                      </a:r>
                      <a:r>
                        <a:rPr lang="uk-UA" sz="1200">
                          <a:effectLst/>
                        </a:rPr>
                        <a:t>» </a:t>
                      </a:r>
                      <a:r>
                        <a:rPr lang="uk-UA" sz="1200" u="sng">
                          <a:effectLst/>
                          <a:hlinkClick r:id="rId3"/>
                        </a:rPr>
                        <a:t>https://zakon.rada.gov.ua/laws/show/z0454-21#Text</a:t>
                      </a:r>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Освітня програма</a:t>
                      </a:r>
                      <a:endParaRPr lang="uk-UA" sz="1200">
                        <a:effectLst/>
                        <a:latin typeface="Times New Roman" panose="02020603050405020304" pitchFamily="18" charset="0"/>
                        <a:ea typeface="Times New Roman" panose="02020603050405020304" pitchFamily="18" charset="0"/>
                      </a:endParaRPr>
                    </a:p>
                  </a:txBody>
                  <a:tcPr marL="28630" marR="28630" marT="0" marB="0"/>
                </a:tc>
                <a:extLst>
                  <a:ext uri="{0D108BD9-81ED-4DB2-BD59-A6C34878D82A}">
                    <a16:rowId xmlns:a16="http://schemas.microsoft.com/office/drawing/2014/main" val="17113966"/>
                  </a:ext>
                </a:extLst>
              </a:tr>
              <a:tr h="2466753">
                <a:tc>
                  <a:txBody>
                    <a:bodyPr/>
                    <a:lstStyle/>
                    <a:p>
                      <a:r>
                        <a:rPr lang="uk-UA" sz="1200">
                          <a:effectLst/>
                          <a:highlight>
                            <a:srgbClr val="FFFFFF"/>
                          </a:highlight>
                        </a:rPr>
                        <a:t>2.4 Структура освітньої програми передбачає можливість для формування індивідуальної освітньої траєкторії, зокрема через індивідуальний вибір здобувачами вищої освіти навчальних дисциплін в обсязі, передбаченому законодавством.</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п.15) ч.1 статті 62 ЗУ «Про вищу освіту»</a:t>
                      </a:r>
                    </a:p>
                    <a:p>
                      <a:r>
                        <a:rPr lang="uk-UA" sz="1200">
                          <a:effectLst/>
                        </a:rPr>
                        <a:t> </a:t>
                      </a:r>
                    </a:p>
                    <a:p>
                      <a:r>
                        <a:rPr lang="uk-UA" sz="1200">
                          <a:effectLst/>
                        </a:rPr>
                        <a:t>ст.53 ЗУ «Про освіту»</a:t>
                      </a:r>
                    </a:p>
                    <a:p>
                      <a:r>
                        <a:rPr lang="uk-UA" sz="1200">
                          <a:effectLst/>
                        </a:rPr>
                        <a:t> </a:t>
                      </a:r>
                    </a:p>
                    <a:p>
                      <a:r>
                        <a:rPr lang="uk-UA" sz="1200">
                          <a:effectLst/>
                        </a:rPr>
                        <a:t>(для PhD) п.21, 22 Порядку підготовки здобувачів освіти ступеня доктора філософії та доктора наук у ЗВО (наукових установах) (затв. Постановою КМУ від 23.03.2016 №26 </a:t>
                      </a:r>
                      <a:r>
                        <a:rPr lang="ru-RU" sz="1200"/>
                        <a:t>(в редакції постанови Кабінету Міністрів України </a:t>
                      </a:r>
                      <a:r>
                        <a:rPr lang="ru-RU" sz="1200">
                          <a:hlinkClick r:id="rId4"/>
                        </a:rPr>
                        <a:t>від 19 травня 2023 р. № 502</a:t>
                      </a:r>
                      <a:r>
                        <a:rPr lang="ru-RU" sz="1200"/>
                        <a:t>)</a:t>
                      </a:r>
                      <a:r>
                        <a:rPr lang="uk-UA" sz="1200">
                          <a:effectLst/>
                        </a:rPr>
                        <a:t>)</a:t>
                      </a:r>
                      <a:r>
                        <a:rPr lang="fr-FR" sz="1200">
                          <a:effectLst/>
                        </a:rPr>
                        <a:t> </a:t>
                      </a:r>
                      <a:r>
                        <a:rPr lang="fr-FR" sz="1200">
                          <a:effectLst/>
                          <a:hlinkClick r:id="rId5"/>
                        </a:rPr>
                        <a:t>https://zakon.rada.gov.ua/laws/show/261-2016-%D0%BF#Text</a:t>
                      </a:r>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8630" marR="28630" marT="0" marB="0"/>
                </a:tc>
                <a:tc>
                  <a:txBody>
                    <a:bodyPr/>
                    <a:lstStyle/>
                    <a:p>
                      <a:r>
                        <a:rPr lang="uk-UA" sz="1200">
                          <a:effectLst/>
                        </a:rPr>
                        <a:t>ОП; Навчальний план; Переліки вибіркових дисциплін (із анотацією, описом або іншою аналогічною інформацією) (ч.2 ст.30 «Про освіту»);  </a:t>
                      </a:r>
                    </a:p>
                    <a:p>
                      <a:r>
                        <a:rPr lang="uk-UA" sz="1200">
                          <a:effectLst/>
                        </a:rPr>
                        <a:t>Документи ЗВО, в яких висвітлено: </a:t>
                      </a:r>
                    </a:p>
                    <a:p>
                      <a:r>
                        <a:rPr lang="uk-UA" sz="1200">
                          <a:effectLst/>
                        </a:rPr>
                        <a:t>-вимоги до обсягу вибіркової складової, </a:t>
                      </a:r>
                    </a:p>
                    <a:p>
                      <a:r>
                        <a:rPr lang="uk-UA" sz="1200">
                          <a:effectLst/>
                        </a:rPr>
                        <a:t>- процедуру формування переліку вибіркових дисциплін;</a:t>
                      </a:r>
                    </a:p>
                    <a:p>
                      <a:r>
                        <a:rPr lang="uk-UA" sz="1200">
                          <a:effectLst/>
                        </a:rPr>
                        <a:t>- порядок та умови обрання  студентами вибіркових дисциплін,  </a:t>
                      </a:r>
                    </a:p>
                    <a:p>
                      <a:r>
                        <a:rPr lang="uk-UA" sz="1200">
                          <a:effectLst/>
                        </a:rPr>
                        <a:t>- вимоги до форми, змісту, порядку формування і ведення індивідуальних навчальних планів (та індивідуальних планів наукової роботи для аспіранта)</a:t>
                      </a:r>
                    </a:p>
                    <a:p>
                      <a:r>
                        <a:rPr lang="uk-UA" sz="1200">
                          <a:effectLst/>
                        </a:rPr>
                        <a:t> Положення про організацію освітнього процесу (ч.2 ст.47 ЗУ «Про вищу освіту»)</a:t>
                      </a:r>
                    </a:p>
                    <a:p>
                      <a:r>
                        <a:rPr lang="uk-UA" sz="1200">
                          <a:effectLst/>
                        </a:rPr>
                        <a:t> </a:t>
                      </a:r>
                      <a:endParaRPr lang="uk-UA" sz="1200">
                        <a:effectLst/>
                        <a:latin typeface="Times New Roman" panose="02020603050405020304" pitchFamily="18" charset="0"/>
                        <a:ea typeface="Times New Roman" panose="02020603050405020304" pitchFamily="18" charset="0"/>
                      </a:endParaRPr>
                    </a:p>
                  </a:txBody>
                  <a:tcPr marL="28630" marR="28630" marT="0" marB="0"/>
                </a:tc>
                <a:extLst>
                  <a:ext uri="{0D108BD9-81ED-4DB2-BD59-A6C34878D82A}">
                    <a16:rowId xmlns:a16="http://schemas.microsoft.com/office/drawing/2014/main" val="4022217032"/>
                  </a:ext>
                </a:extLst>
              </a:tr>
            </a:tbl>
          </a:graphicData>
        </a:graphic>
      </p:graphicFrame>
    </p:spTree>
    <p:extLst>
      <p:ext uri="{BB962C8B-B14F-4D97-AF65-F5344CB8AC3E}">
        <p14:creationId xmlns:p14="http://schemas.microsoft.com/office/powerpoint/2010/main" val="2446577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6" name="Таблица 5">
            <a:extLst>
              <a:ext uri="{FF2B5EF4-FFF2-40B4-BE49-F238E27FC236}">
                <a16:creationId xmlns:a16="http://schemas.microsoft.com/office/drawing/2014/main" id="{8ACD06A3-2CD8-3B02-42B1-D58B9519E913}"/>
              </a:ext>
            </a:extLst>
          </p:cNvPr>
          <p:cNvGraphicFramePr>
            <a:graphicFrameLocks noGrp="1"/>
          </p:cNvGraphicFramePr>
          <p:nvPr>
            <p:extLst>
              <p:ext uri="{D42A27DB-BD31-4B8C-83A1-F6EECF244321}">
                <p14:modId xmlns:p14="http://schemas.microsoft.com/office/powerpoint/2010/main" val="1887068236"/>
              </p:ext>
            </p:extLst>
          </p:nvPr>
        </p:nvGraphicFramePr>
        <p:xfrm>
          <a:off x="457199" y="666750"/>
          <a:ext cx="8458111" cy="4011706"/>
        </p:xfrm>
        <a:graphic>
          <a:graphicData uri="http://schemas.openxmlformats.org/drawingml/2006/table">
            <a:tbl>
              <a:tblPr>
                <a:tableStyleId>{616DA210-FB5B-4158-B5E0-FEB733F419BA}</a:tableStyleId>
              </a:tblPr>
              <a:tblGrid>
                <a:gridCol w="2296276">
                  <a:extLst>
                    <a:ext uri="{9D8B030D-6E8A-4147-A177-3AD203B41FA5}">
                      <a16:colId xmlns:a16="http://schemas.microsoft.com/office/drawing/2014/main" val="1130657874"/>
                    </a:ext>
                  </a:extLst>
                </a:gridCol>
                <a:gridCol w="2568590">
                  <a:extLst>
                    <a:ext uri="{9D8B030D-6E8A-4147-A177-3AD203B41FA5}">
                      <a16:colId xmlns:a16="http://schemas.microsoft.com/office/drawing/2014/main" val="77974037"/>
                    </a:ext>
                  </a:extLst>
                </a:gridCol>
                <a:gridCol w="3593245">
                  <a:extLst>
                    <a:ext uri="{9D8B030D-6E8A-4147-A177-3AD203B41FA5}">
                      <a16:colId xmlns:a16="http://schemas.microsoft.com/office/drawing/2014/main" val="1501912493"/>
                    </a:ext>
                  </a:extLst>
                </a:gridCol>
              </a:tblGrid>
              <a:tr h="2286000">
                <a:tc>
                  <a:txBody>
                    <a:bodyPr/>
                    <a:lstStyle/>
                    <a:p>
                      <a:r>
                        <a:rPr lang="uk-UA" sz="1400">
                          <a:effectLst/>
                        </a:rPr>
                        <a:t>2.5 </a:t>
                      </a:r>
                      <a:r>
                        <a:rPr lang="uk-UA" sz="1400">
                          <a:effectLst/>
                          <a:highlight>
                            <a:srgbClr val="FFFFFF"/>
                          </a:highlight>
                        </a:rPr>
                        <a:t>Освітня програма та навчальний план передбачають практичну підготовку здобувачів вищої освіти, яка дає можливість здобути компетентності, потрібні для подальшої професійної діяльності.</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Ст.51 ЗУ «Про вищу освіту»</a:t>
                      </a:r>
                    </a:p>
                    <a:p>
                      <a:r>
                        <a:rPr lang="uk-UA" sz="1400">
                          <a:effectLst/>
                        </a:rPr>
                        <a:t> </a:t>
                      </a:r>
                    </a:p>
                    <a:p>
                      <a:r>
                        <a:rPr lang="uk-UA" sz="1400">
                          <a:effectLst/>
                          <a:highlight>
                            <a:srgbClr val="FFFFFF"/>
                          </a:highlight>
                        </a:rPr>
                        <a:t>Положення про проведення практики студентів вищих навчальних закладів України </a:t>
                      </a:r>
                      <a:r>
                        <a:rPr lang="uk-UA" sz="1400" u="sng">
                          <a:effectLst/>
                          <a:highlight>
                            <a:srgbClr val="FFFFFF"/>
                          </a:highlight>
                          <a:hlinkClick r:id="rId2"/>
                        </a:rPr>
                        <a:t>https://zakon.rada.gov.ua/laws/show/z0035-93#Text</a:t>
                      </a:r>
                      <a:endParaRPr lang="uk-UA" sz="1400">
                        <a:effectLst/>
                      </a:endParaRPr>
                    </a:p>
                    <a:p>
                      <a:r>
                        <a:rPr lang="uk-UA" sz="1400">
                          <a:effectLst/>
                          <a:highlight>
                            <a:srgbClr val="FFFFFF"/>
                          </a:highlight>
                        </a:rPr>
                        <a:t> </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Освітня програма і навчальний план</a:t>
                      </a:r>
                    </a:p>
                    <a:p>
                      <a:r>
                        <a:rPr lang="uk-UA" sz="1400">
                          <a:effectLst/>
                        </a:rPr>
                        <a:t> </a:t>
                      </a:r>
                    </a:p>
                    <a:p>
                      <a:r>
                        <a:rPr lang="uk-UA" sz="1400">
                          <a:effectLst/>
                        </a:rPr>
                        <a:t>Внутрішні документи ЗВО, які регулюють питання організації, проведення та підведення підсумків практик здобувачів освіти</a:t>
                      </a:r>
                    </a:p>
                    <a:p>
                      <a:r>
                        <a:rPr lang="uk-UA" sz="1400">
                          <a:effectLst/>
                        </a:rPr>
                        <a:t> </a:t>
                      </a:r>
                    </a:p>
                    <a:p>
                      <a:r>
                        <a:rPr lang="uk-UA" sz="1400">
                          <a:effectLst/>
                        </a:rPr>
                        <a:t>Робочі програми практик, наскрізна програма практики  або аналогічні документи (ч.2 ст.30 ЗУ «Про освіту»)</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59557585"/>
                  </a:ext>
                </a:extLst>
              </a:tr>
              <a:tr h="1725706">
                <a:tc>
                  <a:txBody>
                    <a:bodyPr/>
                    <a:lstStyle/>
                    <a:p>
                      <a:r>
                        <a:rPr lang="uk-UA" sz="1400">
                          <a:effectLst/>
                        </a:rPr>
                        <a:t>2.6 </a:t>
                      </a:r>
                      <a:r>
                        <a:rPr lang="uk-UA" sz="1400">
                          <a:effectLst/>
                          <a:highlight>
                            <a:srgbClr val="FFFFFF"/>
                          </a:highlight>
                        </a:rPr>
                        <a:t>Освітня програма передбачає набуття здобувачами вищої освіти соціальних навичок (softskills), що відповідають заявленим цілям.</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 </a:t>
                      </a:r>
                      <a:endParaRPr lang="uk-UA"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uk-UA" sz="1400">
                          <a:effectLst/>
                        </a:rPr>
                        <a:t>Освітня програма, навчальний план</a:t>
                      </a:r>
                      <a:endParaRPr lang="uk-UA"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33608241"/>
                  </a:ext>
                </a:extLst>
              </a:tr>
            </a:tbl>
          </a:graphicData>
        </a:graphic>
      </p:graphicFrame>
    </p:spTree>
    <p:extLst>
      <p:ext uri="{BB962C8B-B14F-4D97-AF65-F5344CB8AC3E}">
        <p14:creationId xmlns:p14="http://schemas.microsoft.com/office/powerpoint/2010/main" val="440237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EBF0F8"/>
          </a:solidFill>
        </p:spPr>
        <p:txBody>
          <a:bodyPr wrap="square" lIns="0" tIns="0" rIns="0" bIns="0" rtlCol="0"/>
          <a:lstStyle/>
          <a:p>
            <a:endParaRPr lang="uk-UA"/>
          </a:p>
        </p:txBody>
      </p:sp>
      <p:sp>
        <p:nvSpPr>
          <p:cNvPr id="3" name="object 3"/>
          <p:cNvSpPr/>
          <p:nvPr/>
        </p:nvSpPr>
        <p:spPr>
          <a:xfrm>
            <a:off x="0" y="5070347"/>
            <a:ext cx="9144000" cy="73660"/>
          </a:xfrm>
          <a:custGeom>
            <a:avLst/>
            <a:gdLst/>
            <a:ahLst/>
            <a:cxnLst/>
            <a:rect l="l" t="t" r="r" b="b"/>
            <a:pathLst>
              <a:path w="9144000" h="73660">
                <a:moveTo>
                  <a:pt x="9144000" y="0"/>
                </a:moveTo>
                <a:lnTo>
                  <a:pt x="0" y="0"/>
                </a:lnTo>
                <a:lnTo>
                  <a:pt x="0" y="73151"/>
                </a:lnTo>
                <a:lnTo>
                  <a:pt x="9144000" y="73151"/>
                </a:lnTo>
                <a:lnTo>
                  <a:pt x="9144000" y="0"/>
                </a:lnTo>
                <a:close/>
              </a:path>
            </a:pathLst>
          </a:custGeom>
          <a:solidFill>
            <a:srgbClr val="1F487C"/>
          </a:solidFill>
        </p:spPr>
        <p:txBody>
          <a:bodyPr wrap="square" lIns="0" tIns="0" rIns="0" bIns="0" rtlCol="0"/>
          <a:lstStyle/>
          <a:p>
            <a:endParaRPr/>
          </a:p>
        </p:txBody>
      </p:sp>
      <p:sp>
        <p:nvSpPr>
          <p:cNvPr id="4" name="object 4"/>
          <p:cNvSpPr txBox="1">
            <a:spLocks noGrp="1"/>
          </p:cNvSpPr>
          <p:nvPr>
            <p:ph type="title"/>
          </p:nvPr>
        </p:nvSpPr>
        <p:spPr>
          <a:xfrm>
            <a:off x="381000" y="46161"/>
            <a:ext cx="8534311" cy="321242"/>
          </a:xfrm>
          <a:prstGeom prst="rect">
            <a:avLst/>
          </a:prstGeom>
        </p:spPr>
        <p:txBody>
          <a:bodyPr vert="horz" wrap="square" lIns="0" tIns="13335" rIns="0" bIns="0" rtlCol="0">
            <a:spAutoFit/>
          </a:bodyPr>
          <a:lstStyle/>
          <a:p>
            <a:pPr algn="ctr">
              <a:spcBef>
                <a:spcPts val="1400"/>
              </a:spcBef>
              <a:spcAft>
                <a:spcPts val="450"/>
              </a:spcAft>
            </a:pPr>
            <a:r>
              <a:rPr lang="uk-UA" sz="2000" spc="-10">
                <a:solidFill>
                  <a:srgbClr val="1F487C"/>
                </a:solidFill>
              </a:rPr>
              <a:t>Нормативно-правові документи за кожним із Критеріїв якості</a:t>
            </a:r>
          </a:p>
        </p:txBody>
      </p:sp>
      <p:graphicFrame>
        <p:nvGraphicFramePr>
          <p:cNvPr id="5" name="Таблица 4">
            <a:extLst>
              <a:ext uri="{FF2B5EF4-FFF2-40B4-BE49-F238E27FC236}">
                <a16:creationId xmlns:a16="http://schemas.microsoft.com/office/drawing/2014/main" id="{3B85CD58-56F3-872D-153E-2B1F98E826E9}"/>
              </a:ext>
            </a:extLst>
          </p:cNvPr>
          <p:cNvGraphicFramePr>
            <a:graphicFrameLocks noGrp="1"/>
          </p:cNvGraphicFramePr>
          <p:nvPr>
            <p:extLst>
              <p:ext uri="{D42A27DB-BD31-4B8C-83A1-F6EECF244321}">
                <p14:modId xmlns:p14="http://schemas.microsoft.com/office/powerpoint/2010/main" val="2062524231"/>
              </p:ext>
            </p:extLst>
          </p:nvPr>
        </p:nvGraphicFramePr>
        <p:xfrm>
          <a:off x="228600" y="413564"/>
          <a:ext cx="8763000" cy="4596586"/>
        </p:xfrm>
        <a:graphic>
          <a:graphicData uri="http://schemas.openxmlformats.org/drawingml/2006/table">
            <a:tbl>
              <a:tblPr>
                <a:tableStyleId>{616DA210-FB5B-4158-B5E0-FEB733F419BA}</a:tableStyleId>
              </a:tblPr>
              <a:tblGrid>
                <a:gridCol w="1921730">
                  <a:extLst>
                    <a:ext uri="{9D8B030D-6E8A-4147-A177-3AD203B41FA5}">
                      <a16:colId xmlns:a16="http://schemas.microsoft.com/office/drawing/2014/main" val="1144091510"/>
                    </a:ext>
                  </a:extLst>
                </a:gridCol>
                <a:gridCol w="4689021">
                  <a:extLst>
                    <a:ext uri="{9D8B030D-6E8A-4147-A177-3AD203B41FA5}">
                      <a16:colId xmlns:a16="http://schemas.microsoft.com/office/drawing/2014/main" val="3677877132"/>
                    </a:ext>
                  </a:extLst>
                </a:gridCol>
                <a:gridCol w="2152249">
                  <a:extLst>
                    <a:ext uri="{9D8B030D-6E8A-4147-A177-3AD203B41FA5}">
                      <a16:colId xmlns:a16="http://schemas.microsoft.com/office/drawing/2014/main" val="2700119980"/>
                    </a:ext>
                  </a:extLst>
                </a:gridCol>
              </a:tblGrid>
              <a:tr h="4596586">
                <a:tc>
                  <a:txBody>
                    <a:bodyPr/>
                    <a:lstStyle/>
                    <a:p>
                      <a:r>
                        <a:rPr lang="uk-UA" sz="1400">
                          <a:effectLst/>
                        </a:rPr>
                        <a:t>2.7. </a:t>
                      </a:r>
                      <a:r>
                        <a:rPr lang="uk-UA" sz="1400">
                          <a:effectLst/>
                          <a:highlight>
                            <a:srgbClr val="FFFFFF"/>
                          </a:highlight>
                        </a:rPr>
                        <a:t>Зміст ОП враховує вимоги відповідного професійного стандарту (за наявності)</a:t>
                      </a:r>
                      <a:endParaRPr lang="uk-UA" sz="1400">
                        <a:effectLst/>
                        <a:latin typeface="Times New Roman" panose="02020603050405020304" pitchFamily="18" charset="0"/>
                        <a:ea typeface="Times New Roman" panose="02020603050405020304" pitchFamily="18" charset="0"/>
                      </a:endParaRPr>
                    </a:p>
                  </a:txBody>
                  <a:tcPr marL="24622" marR="24622" marT="0" marB="0"/>
                </a:tc>
                <a:tc>
                  <a:txBody>
                    <a:bodyPr/>
                    <a:lstStyle/>
                    <a:p>
                      <a:r>
                        <a:rPr lang="uk-UA" sz="1400">
                          <a:effectLst/>
                        </a:rPr>
                        <a:t>Ч.6 ст.9 ЗУ «Про вищу освіту»;  </a:t>
                      </a:r>
                    </a:p>
                    <a:p>
                      <a:r>
                        <a:rPr lang="uk-UA" sz="1400">
                          <a:effectLst/>
                        </a:rPr>
                        <a:t>Національний класифікатор України. Класифікатор професій ДК 003:2010, затверджений наказом Держспоживстандарту України від 28.07.2010 р.№ 327 (зі змінами). </a:t>
                      </a:r>
                      <a:r>
                        <a:rPr lang="uk-UA" sz="1400" u="sng">
                          <a:effectLst/>
                          <a:hlinkClick r:id="rId2"/>
                        </a:rPr>
                        <a:t>https://zakon.rada.gov.ua/rada/show/va327609-10#Text</a:t>
                      </a:r>
                      <a:r>
                        <a:rPr lang="uk-UA" sz="1400" u="sng">
                          <a:effectLst/>
                        </a:rPr>
                        <a:t>;</a:t>
                      </a:r>
                      <a:endParaRPr lang="uk-UA" sz="1400">
                        <a:effectLst/>
                      </a:endParaRPr>
                    </a:p>
                    <a:p>
                      <a:r>
                        <a:rPr lang="uk-UA" sz="1400">
                          <a:effectLst/>
                        </a:rPr>
                        <a:t> Реєстр затверджених професійних стандартів: </a:t>
                      </a:r>
                      <a:r>
                        <a:rPr lang="uk-UA" sz="1400" u="sng">
                          <a:effectLst/>
                          <a:hlinkClick r:id="rId3"/>
                        </a:rPr>
                        <a:t>https://bit.ly/3lLd1Pl</a:t>
                      </a:r>
                      <a:r>
                        <a:rPr lang="uk-UA" sz="1400" u="sng">
                          <a:effectLst/>
                        </a:rPr>
                        <a:t>;</a:t>
                      </a:r>
                      <a:r>
                        <a:rPr lang="uk-UA" sz="1400">
                          <a:effectLst/>
                        </a:rPr>
                        <a:t> </a:t>
                      </a:r>
                    </a:p>
                    <a:p>
                      <a:r>
                        <a:rPr lang="uk-UA" sz="1400">
                          <a:effectLst/>
                        </a:rPr>
                        <a:t>Випуски Довідника кваліфікаційних характеристик професій працівників (ДКХП) </a:t>
                      </a:r>
                      <a:r>
                        <a:rPr lang="uk-UA" sz="1400" u="sng">
                          <a:effectLst/>
                          <a:hlinkClick r:id="rId4"/>
                        </a:rPr>
                        <a:t>https://zakon.rada.gov.ua/rada/show/v0557203-08#Text</a:t>
                      </a:r>
                      <a:r>
                        <a:rPr lang="uk-UA" sz="1400" u="sng">
                          <a:effectLst/>
                        </a:rPr>
                        <a:t>;</a:t>
                      </a:r>
                      <a:r>
                        <a:rPr lang="uk-UA" sz="1400">
                          <a:effectLst/>
                        </a:rPr>
                        <a:t> </a:t>
                      </a:r>
                    </a:p>
                    <a:p>
                      <a:r>
                        <a:rPr lang="uk-UA" sz="1400">
                          <a:effectLst/>
                        </a:rPr>
                        <a:t>Абзац 10 ст. 96 Кодексу законів про працю України </a:t>
                      </a:r>
                      <a:r>
                        <a:rPr lang="uk-UA" sz="1400" u="sng">
                          <a:effectLst/>
                          <a:hlinkClick r:id="rId5"/>
                        </a:rPr>
                        <a:t>https://zakon.rada.gov.ua/laws/show/322-08/ed20200101#Text</a:t>
                      </a:r>
                      <a:r>
                        <a:rPr lang="uk-UA" sz="1400" u="sng">
                          <a:effectLst/>
                        </a:rPr>
                        <a:t>;</a:t>
                      </a:r>
                      <a:r>
                        <a:rPr lang="uk-UA" sz="1400">
                          <a:effectLst/>
                        </a:rPr>
                        <a:t> </a:t>
                      </a:r>
                    </a:p>
                    <a:p>
                      <a:r>
                        <a:rPr lang="uk-UA" sz="1400">
                          <a:effectLst/>
                        </a:rPr>
                        <a:t>(для спеціальності 014) </a:t>
                      </a:r>
                    </a:p>
                    <a:p>
                      <a:r>
                        <a:rPr lang="uk-UA" sz="1400">
                          <a:effectLst/>
                        </a:rPr>
                        <a:t>Наказ МОН від 12.05.2016, №506 «</a:t>
                      </a:r>
                      <a:r>
                        <a:rPr lang="uk-UA" sz="1400">
                          <a:effectLst/>
                          <a:highlight>
                            <a:srgbClr val="FFFFFF"/>
                          </a:highlight>
                        </a:rPr>
                        <a:t>Про затвердження Переліку предметних спеціальностей спеціальності 014 «Середня освіта (за предметними спеціальностями)», за якими здійснюється формування і розміщення державного замовлення та поєднання спеціальностей (предметних спеціальностей) в системі підготовки педагогічних кадрів</a:t>
                      </a:r>
                      <a:r>
                        <a:rPr lang="uk-UA" sz="1400">
                          <a:effectLst/>
                        </a:rPr>
                        <a:t>» </a:t>
                      </a:r>
                      <a:r>
                        <a:rPr lang="uk-UA" sz="1400" u="sng">
                          <a:effectLst/>
                          <a:hlinkClick r:id="rId6"/>
                        </a:rPr>
                        <a:t>https://zakon.rada.gov.ua/laws/show/z0798-16#n21</a:t>
                      </a:r>
                      <a:endParaRPr lang="uk-UA" sz="1400">
                        <a:effectLst/>
                        <a:latin typeface="Times New Roman" panose="02020603050405020304" pitchFamily="18" charset="0"/>
                        <a:ea typeface="Times New Roman" panose="02020603050405020304" pitchFamily="18" charset="0"/>
                      </a:endParaRPr>
                    </a:p>
                  </a:txBody>
                  <a:tcPr marL="24622" marR="24622" marT="0" marB="0"/>
                </a:tc>
                <a:tc>
                  <a:txBody>
                    <a:bodyPr/>
                    <a:lstStyle/>
                    <a:p>
                      <a:r>
                        <a:rPr lang="uk-UA" sz="1400">
                          <a:effectLst/>
                        </a:rPr>
                        <a:t>Внутрішні документи, розроблені ЗВО для визначення результатів навчання, що дають змогу присвоїти певну професійну кваліфікацію ЗВО, включають процедуру присвоєння / підтвердження і визнання професійної кваліфікації </a:t>
                      </a:r>
                    </a:p>
                    <a:p>
                      <a:r>
                        <a:rPr lang="uk-UA" sz="1400">
                          <a:effectLst/>
                        </a:rPr>
                        <a:t> </a:t>
                      </a:r>
                    </a:p>
                    <a:p>
                      <a:r>
                        <a:rPr lang="uk-UA" sz="1400">
                          <a:effectLst/>
                        </a:rPr>
                        <a:t>Освітня програма</a:t>
                      </a:r>
                      <a:endParaRPr lang="uk-UA" sz="1400">
                        <a:effectLst/>
                        <a:latin typeface="Times New Roman" panose="02020603050405020304" pitchFamily="18" charset="0"/>
                        <a:ea typeface="Times New Roman" panose="02020603050405020304" pitchFamily="18" charset="0"/>
                      </a:endParaRPr>
                    </a:p>
                  </a:txBody>
                  <a:tcPr marL="24622" marR="24622" marT="0" marB="0"/>
                </a:tc>
                <a:extLst>
                  <a:ext uri="{0D108BD9-81ED-4DB2-BD59-A6C34878D82A}">
                    <a16:rowId xmlns:a16="http://schemas.microsoft.com/office/drawing/2014/main" val="1290722985"/>
                  </a:ext>
                </a:extLst>
              </a:tr>
            </a:tbl>
          </a:graphicData>
        </a:graphic>
      </p:graphicFrame>
    </p:spTree>
    <p:extLst>
      <p:ext uri="{BB962C8B-B14F-4D97-AF65-F5344CB8AC3E}">
        <p14:creationId xmlns:p14="http://schemas.microsoft.com/office/powerpoint/2010/main" val="1989655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Стандартная">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560</TotalTime>
  <Words>10377</Words>
  <Application>Microsoft Office PowerPoint</Application>
  <PresentationFormat>Экран (16:9)</PresentationFormat>
  <Paragraphs>726</Paragraphs>
  <Slides>49</Slides>
  <Notes>22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49</vt:i4>
      </vt:variant>
    </vt:vector>
  </HeadingPairs>
  <TitlesOfParts>
    <vt:vector size="56" baseType="lpstr">
      <vt:lpstr>Aptos</vt:lpstr>
      <vt:lpstr>Arial</vt:lpstr>
      <vt:lpstr>Symbol</vt:lpstr>
      <vt:lpstr>Times New Roman</vt:lpstr>
      <vt:lpstr>Times New Roman,Bold</vt:lpstr>
      <vt:lpstr>Wingdings</vt:lpstr>
      <vt:lpstr>Office Theme</vt:lpstr>
      <vt:lpstr>«Актуальні питання акредитації освітніх програм»</vt:lpstr>
      <vt:lpstr>Корисні посилання</vt:lpstr>
      <vt:lpstr>Корисні посилання</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Нормативно-правові документи за кожним із Критеріїв якості</vt:lpstr>
      <vt:lpstr>Наказ МОН України від 13.06.2024 № 842 «Про внесення змін до деяких стандартів вищої освіти»</vt:lpstr>
      <vt:lpstr>Критерії оцінювання освітніх програм</vt:lpstr>
      <vt:lpstr>Презентация PowerPoint</vt:lpstr>
      <vt:lpstr>Критерій 2. Структура та зміст освітньої програми </vt:lpstr>
      <vt:lpstr>Презентация PowerPoint</vt:lpstr>
      <vt:lpstr>Презентация PowerPoint</vt:lpstr>
      <vt:lpstr>Критерій 6. Людські ресурси</vt:lpstr>
      <vt:lpstr>Презентация PowerPoint</vt:lpstr>
      <vt:lpstr>Презентация PowerPoint</vt:lpstr>
      <vt:lpstr>Постакредитаційний моніторинг</vt:lpstr>
      <vt:lpstr>Презентация PowerPoint</vt:lpstr>
      <vt:lpstr>Процедури проходження акредитації в умовах воєнного стан у 2024-2025 році регулюються:</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 результати виконання КРІ  у ХНЕУ ім. С. Кузнеця   Проректор з навчально-методичної роботи Каріна НЕМАШКАЛО</dc:title>
  <dc:creator>Пономаренко</dc:creator>
  <cp:lastModifiedBy>Elena Sushchenko</cp:lastModifiedBy>
  <cp:revision>15</cp:revision>
  <dcterms:created xsi:type="dcterms:W3CDTF">2024-09-22T10:53:38Z</dcterms:created>
  <dcterms:modified xsi:type="dcterms:W3CDTF">2024-09-22T20:13:44Z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2024-06-25T00:00:00Z</vt:filetime>
  </property>
  <property fmtid="{D5CDD505-2E9C-101B-9397-08002B2CF9AE}" pid="3" name="Creator">
    <vt:lpwstr>Microsoft® PowerPoint® 2016</vt:lpwstr>
  </property>
  <property fmtid="{D5CDD505-2E9C-101B-9397-08002B2CF9AE}" pid="4" name="LastSaved">
    <vt:filetime>2024-09-22T00:00:00Z</vt:filetime>
  </property>
  <property fmtid="{D5CDD505-2E9C-101B-9397-08002B2CF9AE}" pid="5" name="Producer">
    <vt:lpwstr>Microsoft® PowerPoint® 2016</vt:lpwstr>
  </property>
</Properties>
</file>